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66"/>
  </p:notesMasterIdLst>
  <p:handoutMasterIdLst>
    <p:handoutMasterId r:id="rId67"/>
  </p:handoutMasterIdLst>
  <p:sldIdLst>
    <p:sldId id="2076137315" r:id="rId2"/>
    <p:sldId id="1492" r:id="rId3"/>
    <p:sldId id="2076137314" r:id="rId4"/>
    <p:sldId id="2076137327" r:id="rId5"/>
    <p:sldId id="2076137318" r:id="rId6"/>
    <p:sldId id="2076137317" r:id="rId7"/>
    <p:sldId id="2076137319" r:id="rId8"/>
    <p:sldId id="2076137329" r:id="rId9"/>
    <p:sldId id="2076137328" r:id="rId10"/>
    <p:sldId id="2076137321" r:id="rId11"/>
    <p:sldId id="2076137326" r:id="rId12"/>
    <p:sldId id="2076137330" r:id="rId13"/>
    <p:sldId id="2076137331" r:id="rId14"/>
    <p:sldId id="2076137342" r:id="rId15"/>
    <p:sldId id="2076137372" r:id="rId16"/>
    <p:sldId id="2076137343" r:id="rId17"/>
    <p:sldId id="2076137346" r:id="rId18"/>
    <p:sldId id="2076137344" r:id="rId19"/>
    <p:sldId id="2076137345" r:id="rId20"/>
    <p:sldId id="2076137332" r:id="rId21"/>
    <p:sldId id="2076137334" r:id="rId22"/>
    <p:sldId id="2076137333" r:id="rId23"/>
    <p:sldId id="2076137336" r:id="rId24"/>
    <p:sldId id="2076137337" r:id="rId25"/>
    <p:sldId id="2076137338" r:id="rId26"/>
    <p:sldId id="2076137347" r:id="rId27"/>
    <p:sldId id="2076137335" r:id="rId28"/>
    <p:sldId id="2076137339" r:id="rId29"/>
    <p:sldId id="2076137340" r:id="rId30"/>
    <p:sldId id="2076137264" r:id="rId31"/>
    <p:sldId id="2076137341" r:id="rId32"/>
    <p:sldId id="2076137359" r:id="rId33"/>
    <p:sldId id="2076137360" r:id="rId34"/>
    <p:sldId id="2076137361" r:id="rId35"/>
    <p:sldId id="2076137362" r:id="rId36"/>
    <p:sldId id="2076137363" r:id="rId37"/>
    <p:sldId id="2076137364" r:id="rId38"/>
    <p:sldId id="2076137365" r:id="rId39"/>
    <p:sldId id="2076137366" r:id="rId40"/>
    <p:sldId id="2076137369" r:id="rId41"/>
    <p:sldId id="2076137370" r:id="rId42"/>
    <p:sldId id="2076137378" r:id="rId43"/>
    <p:sldId id="2076137380" r:id="rId44"/>
    <p:sldId id="2076137382" r:id="rId45"/>
    <p:sldId id="2076137381" r:id="rId46"/>
    <p:sldId id="2076137374" r:id="rId47"/>
    <p:sldId id="2076137375" r:id="rId48"/>
    <p:sldId id="2076137376" r:id="rId49"/>
    <p:sldId id="2076137377" r:id="rId50"/>
    <p:sldId id="2076137367" r:id="rId51"/>
    <p:sldId id="2076137320" r:id="rId52"/>
    <p:sldId id="2076137348" r:id="rId53"/>
    <p:sldId id="2076137349" r:id="rId54"/>
    <p:sldId id="2076137350" r:id="rId55"/>
    <p:sldId id="2076137351" r:id="rId56"/>
    <p:sldId id="2076137368" r:id="rId57"/>
    <p:sldId id="2076137352" r:id="rId58"/>
    <p:sldId id="2076137353" r:id="rId59"/>
    <p:sldId id="2076137354" r:id="rId60"/>
    <p:sldId id="2076137371" r:id="rId61"/>
    <p:sldId id="2076137373" r:id="rId62"/>
    <p:sldId id="2076137379" r:id="rId63"/>
    <p:sldId id="2076137358" r:id="rId64"/>
    <p:sldId id="2076137316" r:id="rId65"/>
  </p:sldIdLst>
  <p:sldSz cx="12436475" cy="6994525"/>
  <p:notesSz cx="6858000" cy="9144000"/>
  <p:custDataLst>
    <p:tags r:id="rId6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0" clrIdx="1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4D"/>
    <a:srgbClr val="041338"/>
    <a:srgbClr val="262626"/>
    <a:srgbClr val="D3DFFF"/>
    <a:srgbClr val="001A00"/>
    <a:srgbClr val="D8E9D3"/>
    <a:srgbClr val="FFFFFF"/>
    <a:srgbClr val="003300"/>
    <a:srgbClr val="000800"/>
    <a:srgbClr val="1973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332" autoAdjust="0"/>
  </p:normalViewPr>
  <p:slideViewPr>
    <p:cSldViewPr>
      <p:cViewPr varScale="1">
        <p:scale>
          <a:sx n="77" d="100"/>
          <a:sy n="77" d="100"/>
        </p:scale>
        <p:origin x="806" y="5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468" y="-31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4/17/2024 5:13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4/17/2024 5:13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github.io/communication-ui-library/?path=/story/ui-components-videotile--video-til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zure.github.io/communication-ui-library/?path=/story/ui-components-messagethread--message-threa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Communication Services allows you to easily add real-time voice, video, and telephone communication to your applications. </a:t>
            </a:r>
          </a:p>
          <a:p>
            <a:r>
              <a:rPr lang="en-US" dirty="0"/>
              <a:t>Communication Services SDKs also allow you to add SMS functionality to your communications solutions. </a:t>
            </a:r>
          </a:p>
          <a:p>
            <a:endParaRPr lang="en-US" dirty="0"/>
          </a:p>
          <a:p>
            <a:r>
              <a:rPr lang="en-US" dirty="0"/>
              <a:t>Azure Communication Services is identity agnostic; you have complete control over how end users are identified and authenticated. </a:t>
            </a:r>
          </a:p>
          <a:p>
            <a:r>
              <a:rPr lang="en-US" dirty="0"/>
              <a:t>You can connect people to the communication data plane or services (bots). </a:t>
            </a:r>
          </a:p>
          <a:p>
            <a:endParaRPr lang="en-US" dirty="0"/>
          </a:p>
          <a:p>
            <a:r>
              <a:rPr lang="en-US" dirty="0"/>
              <a:t>Azure Communication Services direct routing is a set of rich communication APIs offered by Microsoft using the Azure cloud. </a:t>
            </a:r>
          </a:p>
          <a:p>
            <a:r>
              <a:rPr lang="en-US" dirty="0"/>
              <a:t>It allows the user to build rich communication experiences with the same secure platform capabilities used by Microsoft Teams. </a:t>
            </a:r>
          </a:p>
          <a:p>
            <a:endParaRPr lang="en-US" dirty="0"/>
          </a:p>
          <a:p>
            <a:r>
              <a:rPr lang="en-US" dirty="0"/>
              <a:t>Build on a secure and compliant cloud Uncompromised security, using one of the most secure and compliant clouds. </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4/17/2024 6:20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8542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r>
              <a:rPr lang="es-EC" dirty="0">
                <a:latin typeface="+mn-lt"/>
              </a:rPr>
              <a:t>Obtener un número de teléfono virtual.</a:t>
            </a:r>
          </a:p>
          <a:p>
            <a:r>
              <a:rPr lang="en-US" b="0" i="0" dirty="0">
                <a:effectLst/>
                <a:latin typeface="-apple-system"/>
              </a:rPr>
              <a:t>To provision and release phone numbers, use Azure Communication Services. You can create SMS solutions and place or receive calls using these phone numbers.</a:t>
            </a:r>
          </a:p>
          <a:p>
            <a:endParaRPr lang="en-US" b="0" i="0" dirty="0">
              <a:effectLst/>
              <a:latin typeface="-apple-system"/>
            </a:endParaRPr>
          </a:p>
          <a:p>
            <a:pPr marL="342900" indent="-342900" algn="just">
              <a:buFont typeface="Arial" panose="020B0604020202020204" pitchFamily="34" charset="0"/>
              <a:buChar char="•"/>
            </a:pPr>
            <a:r>
              <a:rPr lang="es-EC" dirty="0">
                <a:latin typeface="+mn-lt"/>
              </a:rPr>
              <a:t>Enviar SMS y correos electrónicos desde tu aplicación.</a:t>
            </a:r>
          </a:p>
          <a:p>
            <a:r>
              <a:rPr lang="en-US" b="0" i="0" dirty="0">
                <a:effectLst/>
                <a:latin typeface="-apple-system"/>
              </a:rPr>
              <a:t>Services for Azure Communication SMS REST APIs and SDKs are used by service applications to send and receive SMS messages, Email messages.</a:t>
            </a:r>
          </a:p>
          <a:p>
            <a:endParaRPr lang="en-US" b="0" i="0" dirty="0">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s-EC" dirty="0">
                <a:latin typeface="+mn-lt"/>
              </a:rPr>
              <a:t>Crear tokens de acceso.</a:t>
            </a:r>
          </a:p>
          <a:p>
            <a:r>
              <a:rPr lang="en-US" b="0" i="0" dirty="0">
                <a:effectLst/>
                <a:latin typeface="-apple-system"/>
              </a:rPr>
              <a:t>Clients are authenticated against your Azure Communication Services resource using user access tokens. The Communication Services Identity APIs and SDKs are used to supply and reissue these tokens.</a:t>
            </a:r>
          </a:p>
          <a:p>
            <a:endParaRPr lang="en-US" b="0" i="0" dirty="0">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s-EC" dirty="0">
                <a:latin typeface="+mn-lt"/>
              </a:rPr>
              <a:t>Llamadas de voz y video, llamadas telefónicas.</a:t>
            </a:r>
          </a:p>
          <a:p>
            <a:r>
              <a:rPr lang="en-US" b="0" i="0" dirty="0">
                <a:effectLst/>
                <a:latin typeface="-apple-system"/>
              </a:rPr>
              <a:t>Using the Calling SDK provided by Azure Communication Services, you can integrate audio and video calling into your browser or native apps.</a:t>
            </a:r>
          </a:p>
          <a:p>
            <a:endParaRPr lang="en-US" b="0" i="0" dirty="0">
              <a:effectLst/>
              <a:latin typeface="-apple-system"/>
            </a:endParaRPr>
          </a:p>
          <a:p>
            <a:pPr marL="342900" indent="-342900" algn="just">
              <a:buFont typeface="Arial" panose="020B0604020202020204" pitchFamily="34" charset="0"/>
              <a:buChar char="•"/>
            </a:pPr>
            <a:r>
              <a:rPr lang="es-EC" dirty="0">
                <a:latin typeface="+mn-lt"/>
              </a:rPr>
              <a:t>Conectar tu aplicación a una llamada de </a:t>
            </a:r>
            <a:r>
              <a:rPr lang="es-EC" dirty="0" err="1">
                <a:latin typeface="+mn-lt"/>
              </a:rPr>
              <a:t>Teams</a:t>
            </a:r>
            <a:r>
              <a:rPr lang="es-EC" dirty="0">
                <a:latin typeface="+mn-lt"/>
              </a:rPr>
              <a:t> (se puede grabar inclusive).</a:t>
            </a:r>
          </a:p>
          <a:p>
            <a:r>
              <a:rPr lang="en-US" b="0" i="0" dirty="0">
                <a:effectLst/>
                <a:latin typeface="-apple-system"/>
              </a:rPr>
              <a:t>Your application can now support phone calls thanks to Azure Communication Services.</a:t>
            </a:r>
          </a:p>
          <a:p>
            <a:r>
              <a:rPr lang="en-US" b="0" i="0" dirty="0">
                <a:effectLst/>
                <a:latin typeface="-apple-system"/>
              </a:rPr>
              <a:t>Microsoft Teams may be integrated with Azure Communication Services to provide unique meeting experiences. Participants in Teams can communicate with users of your Communication Services solution(s) via voice, video, chat, and screen sharing.</a:t>
            </a:r>
          </a:p>
          <a:p>
            <a:endParaRPr lang="en-US" b="0" i="0" dirty="0">
              <a:effectLst/>
              <a:latin typeface="-apple-system"/>
            </a:endParaRPr>
          </a:p>
          <a:p>
            <a:pPr marL="342900" indent="-342900" algn="just">
              <a:buFont typeface="Arial" panose="020B0604020202020204" pitchFamily="34" charset="0"/>
              <a:buChar char="•"/>
            </a:pPr>
            <a:r>
              <a:rPr lang="es-EC" dirty="0">
                <a:latin typeface="+mn-lt"/>
              </a:rPr>
              <a:t>Chat en tiempo real.</a:t>
            </a:r>
          </a:p>
          <a:p>
            <a:pPr algn="l" fontAlgn="auto"/>
            <a:r>
              <a:rPr lang="en-US" b="0" i="0" dirty="0">
                <a:effectLst/>
                <a:latin typeface="-apple-system"/>
              </a:rPr>
              <a:t>Rich real-time text chat may be incorporated into your apps using the Chat SDK for Azure Communication Services.</a:t>
            </a:r>
          </a:p>
          <a:p>
            <a:pPr algn="l" fontAlgn="auto"/>
            <a:endParaRPr lang="en-US" b="0" i="0" dirty="0">
              <a:effectLst/>
              <a:latin typeface="-apple-system"/>
            </a:endParaRPr>
          </a:p>
          <a:p>
            <a:pPr marL="342900" indent="-342900" algn="just">
              <a:buFont typeface="Arial" panose="020B0604020202020204" pitchFamily="34" charset="0"/>
              <a:buChar char="•"/>
            </a:pPr>
            <a:r>
              <a:rPr lang="es-EC" dirty="0">
                <a:latin typeface="+mn-lt"/>
              </a:rPr>
              <a:t>Conectar un </a:t>
            </a:r>
            <a:r>
              <a:rPr lang="es-EC" dirty="0" err="1">
                <a:latin typeface="+mn-lt"/>
              </a:rPr>
              <a:t>bot</a:t>
            </a:r>
            <a:r>
              <a:rPr lang="es-EC" dirty="0">
                <a:latin typeface="+mn-lt"/>
              </a:rPr>
              <a:t> de Microsoft a un número de teléfono.</a:t>
            </a:r>
          </a:p>
          <a:p>
            <a:pPr algn="l" fontAlgn="auto"/>
            <a:r>
              <a:rPr lang="en-US" b="0" i="0" dirty="0">
                <a:effectLst/>
                <a:latin typeface="-apple-system"/>
              </a:rPr>
              <a:t>In the Microsoft Bot Framework, a telephone channel allows the bot to communicate with users over the phone. It makes use of the capabilities of Azure Communication Services, Azure Speech Services, and Microsoft Bot Framework.</a:t>
            </a:r>
          </a:p>
          <a:p>
            <a:pPr algn="l" fontAlgn="auto"/>
            <a:endParaRPr lang="en-US" b="0" i="0" dirty="0">
              <a:effectLst/>
              <a:latin typeface="-apple-system"/>
            </a:endParaRPr>
          </a:p>
          <a:p>
            <a:pPr algn="l" fontAlgn="auto"/>
            <a:endParaRPr lang="en-US" b="1" i="0" dirty="0">
              <a:effectLst/>
              <a:latin typeface="-apple-system"/>
            </a:endParaRPr>
          </a:p>
          <a:p>
            <a:endParaRPr lang="en-US" dirty="0"/>
          </a:p>
          <a:p>
            <a:endParaRPr lang="en-US"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4/17/2024 5:34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10645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Segoe UI" panose="020B0502040204020203" pitchFamily="34" charset="0"/>
              </a:rPr>
              <a:t>Azure Communication Services UI Library</a:t>
            </a:r>
            <a:r>
              <a:rPr lang="en-US" b="0" i="0" dirty="0">
                <a:solidFill>
                  <a:srgbClr val="000000"/>
                </a:solidFill>
                <a:effectLst/>
                <a:latin typeface="Segoe UI" panose="020B0502040204020203" pitchFamily="34" charset="0"/>
              </a:rPr>
              <a:t> makes it easy for you to build visual communications experiences.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Building these experiences can be challenging. There are a lot of moving pieces including dynamic remote video galleries, local user controls, rendering incoming chat messages, etc. On top of that developers must worry about accessibility and localization for this experiences. </a:t>
            </a:r>
            <a:r>
              <a:rPr lang="en-US" b="1" i="0" dirty="0">
                <a:solidFill>
                  <a:srgbClr val="000000"/>
                </a:solidFill>
                <a:effectLst/>
                <a:latin typeface="Segoe UI" panose="020B0502040204020203" pitchFamily="34" charset="0"/>
              </a:rPr>
              <a:t>UI Library</a:t>
            </a:r>
            <a:r>
              <a:rPr lang="en-US" b="0" i="0" dirty="0">
                <a:solidFill>
                  <a:srgbClr val="000000"/>
                </a:solidFill>
                <a:effectLst/>
                <a:latin typeface="Segoe UI" panose="020B0502040204020203" pitchFamily="34" charset="0"/>
              </a:rPr>
              <a:t> is here to help!</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In some cases, you might additional customization and control over the overall communication experiences, for that we offer </a:t>
            </a:r>
            <a:r>
              <a:rPr lang="en-US" b="1" i="0" dirty="0">
                <a:solidFill>
                  <a:srgbClr val="000000"/>
                </a:solidFill>
                <a:effectLst/>
                <a:latin typeface="Segoe UI" panose="020B0502040204020203" pitchFamily="34" charset="0"/>
              </a:rPr>
              <a:t>UI Components</a:t>
            </a:r>
            <a:r>
              <a:rPr lang="en-US" b="0" i="0" dirty="0">
                <a:solidFill>
                  <a:srgbClr val="000000"/>
                </a:solidFill>
                <a:effectLst/>
                <a:latin typeface="Segoe UI" panose="020B0502040204020203" pitchFamily="34" charset="0"/>
              </a:rPr>
              <a:t>. These components can be composed together to build calling and chat experiences. For example, a </a:t>
            </a:r>
            <a:r>
              <a:rPr lang="en-US" b="0" i="0" u="none" strike="noStrike" dirty="0">
                <a:solidFill>
                  <a:srgbClr val="1EA7FD"/>
                </a:solidFill>
                <a:effectLst/>
                <a:latin typeface="Nunito Sans" panose="020B0604020202020204" pitchFamily="2" charset="0"/>
                <a:hlinkClick r:id="rId3"/>
              </a:rPr>
              <a:t>Video Gallery</a:t>
            </a:r>
            <a:r>
              <a:rPr lang="en-US" b="0" i="0" dirty="0">
                <a:solidFill>
                  <a:srgbClr val="000000"/>
                </a:solidFill>
                <a:effectLst/>
                <a:latin typeface="Segoe UI" panose="020B0502040204020203" pitchFamily="34" charset="0"/>
              </a:rPr>
              <a:t> or a </a:t>
            </a:r>
            <a:r>
              <a:rPr lang="en-US" b="0" i="0" u="none" strike="noStrike" dirty="0">
                <a:solidFill>
                  <a:srgbClr val="1EA7FD"/>
                </a:solidFill>
                <a:effectLst/>
                <a:latin typeface="Nunito Sans" panose="020B0604020202020204" pitchFamily="2" charset="0"/>
                <a:hlinkClick r:id="rId4"/>
              </a:rPr>
              <a:t>Message Thread</a:t>
            </a:r>
            <a:r>
              <a:rPr lang="en-US" b="0" i="0" dirty="0">
                <a:solidFill>
                  <a:srgbClr val="000000"/>
                </a:solidFill>
                <a:effectLst/>
                <a:latin typeface="Segoe UI" panose="020B0502040204020203" pitchFamily="34" charset="0"/>
              </a:rPr>
              <a:t>.</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If you just want an out of the box communications experiences that you can drop into your application, we offer </a:t>
            </a:r>
            <a:r>
              <a:rPr lang="en-US" b="1" i="0" dirty="0">
                <a:solidFill>
                  <a:srgbClr val="000000"/>
                </a:solidFill>
                <a:effectLst/>
                <a:latin typeface="Segoe UI" panose="020B0502040204020203" pitchFamily="34" charset="0"/>
              </a:rPr>
              <a:t>Composites</a:t>
            </a:r>
            <a:r>
              <a:rPr lang="en-US" b="0" i="0" dirty="0">
                <a:solidFill>
                  <a:srgbClr val="000000"/>
                </a:solidFill>
                <a:effectLst/>
                <a:latin typeface="Segoe UI" panose="020B0502040204020203" pitchFamily="34" charset="0"/>
              </a:rPr>
              <a:t>. It takes only a couple lines of code to add and configure.</a:t>
            </a:r>
          </a:p>
          <a:p>
            <a:endParaRPr lang="en-US" dirty="0"/>
          </a:p>
          <a:p>
            <a:pPr algn="l" fontAlgn="auto"/>
            <a:r>
              <a:rPr lang="en-US" b="0" i="0" dirty="0">
                <a:effectLst/>
                <a:latin typeface="-apple-system"/>
              </a:rPr>
              <a:t>You can quickly add rich, visual calling and chatting experiences to your applications using the UI Library for Azure Communication Services.</a:t>
            </a:r>
          </a:p>
          <a:p>
            <a:pPr algn="l" fontAlgn="auto"/>
            <a:r>
              <a:rPr lang="en-US" b="0" i="0" dirty="0">
                <a:effectLst/>
                <a:latin typeface="-apple-system"/>
              </a:rPr>
              <a:t>The UI Library Design Kit for Figma contains thorough components, composites, and UX advice. This design tool was created specifically to make it easier and faster to create your video calling and chat experiences.</a:t>
            </a:r>
          </a:p>
          <a:p>
            <a:endParaRPr lang="en-US"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4/17/2024 5:18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46208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Applications include: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Business to Consumer (B2C). Business employees and services can interact with consumers using voice, video, and rich text chat in a custom browser or mobile application.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 organization can send and receive SMS messages or operate an interactive voice response system (IVR) using a phone number acquired through Azure.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Integration with Microsoft Teams allows consumers to join Teams meetings hosted by employees; ideal for remote healthcare, banking, and product support scenarios where employees might already be familiar with Teams.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4/17/2024 5:17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1628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Consumer to Consumer. Build engaging social spaces for consumer-to-consumer interaction with voice, video, and rich text chat.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Any type of user interface can be built on Azure Communication Services SDKs.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Complete application samples and UI assets are available to help you get started quickly.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4/17/2024 5:20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795443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4/17/2024 5:27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0345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i="0" dirty="0">
                <a:solidFill>
                  <a:srgbClr val="5F6368"/>
                </a:solidFill>
                <a:effectLst/>
                <a:latin typeface="arial" panose="020B0604020202020204" pitchFamily="34" charset="0"/>
              </a:rPr>
              <a:t>HIPAA</a:t>
            </a:r>
            <a:r>
              <a:rPr lang="es-ES" b="0" i="0" dirty="0">
                <a:solidFill>
                  <a:srgbClr val="4D5156"/>
                </a:solidFill>
                <a:effectLst/>
                <a:latin typeface="arial" panose="020B0604020202020204" pitchFamily="34" charset="0"/>
              </a:rPr>
              <a:t> es la Ley de Portabilidad y Responsabilidad del Seguro Médico. Esta ley estadounidense se aprobó en 1996 para garantizar la protección de los datos</a:t>
            </a:r>
            <a:endParaRPr lang="en-US"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4/17/2024 9:03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4579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13640"/>
                </a:solidFill>
                <a:effectLst/>
                <a:latin typeface="Gotham"/>
              </a:rPr>
              <a:t>Event Grid. This is a service that enables the creation of applications that respond not only to application events but also to platform events.</a:t>
            </a:r>
          </a:p>
          <a:p>
            <a:endParaRPr lang="en-US" b="0" i="0" dirty="0">
              <a:solidFill>
                <a:srgbClr val="313640"/>
              </a:solidFill>
              <a:effectLst/>
              <a:latin typeface="Gotham"/>
            </a:endParaRPr>
          </a:p>
          <a:p>
            <a:pPr algn="l"/>
            <a:r>
              <a:rPr lang="en-US" b="0" i="0" dirty="0">
                <a:solidFill>
                  <a:srgbClr val="313640"/>
                </a:solidFill>
                <a:effectLst/>
                <a:latin typeface="Gotham"/>
              </a:rPr>
              <a:t>The appeal of Azure Event Grid is that it makes it possible to respond to these events without worrying about the infrastructure, which means you can really focus on creating value in a serverless world.</a:t>
            </a:r>
          </a:p>
          <a:p>
            <a:pPr algn="l"/>
            <a:endParaRPr lang="en-US" b="0" i="0" dirty="0">
              <a:solidFill>
                <a:srgbClr val="313640"/>
              </a:solidFill>
              <a:effectLst/>
              <a:latin typeface="Gotham"/>
            </a:endParaRPr>
          </a:p>
          <a:p>
            <a:pPr algn="l"/>
            <a:r>
              <a:rPr lang="en-US" b="0" i="0" dirty="0">
                <a:solidFill>
                  <a:srgbClr val="313640"/>
                </a:solidFill>
                <a:effectLst/>
                <a:latin typeface="Gotham"/>
              </a:rPr>
              <a:t>Event Grid is the first Azure product that enables you to perform event routing. It allows subscribers to receive events from multiple sources and, conversely, for an event to be distributed to multiple subscribed sources. Here’s how Microsoft illustrates Event Grid:</a:t>
            </a:r>
          </a:p>
          <a:p>
            <a:endParaRPr lang="en-US"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4/17/2024 5:13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1142960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5.png"/><Relationship Id="rId9" Type="http://schemas.microsoft.com/office/2007/relationships/hdphoto" Target="../media/hdphoto3.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2" name="Picture 16" descr="A picture containing light, night&#10;&#10;Description automatically generated">
            <a:extLst>
              <a:ext uri="{FF2B5EF4-FFF2-40B4-BE49-F238E27FC236}">
                <a16:creationId xmlns:a16="http://schemas.microsoft.com/office/drawing/2014/main" id="{45149CAF-4483-9A68-D7D0-46FA97D6401D}"/>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sharpenSoften amount="-3000"/>
                    </a14:imgEffect>
                    <a14:imgEffect>
                      <a14:brightnessContrast bright="20000"/>
                    </a14:imgEffect>
                  </a14:imgLayer>
                </a14:imgProps>
              </a:ext>
            </a:extLst>
          </a:blip>
          <a:srcRect l="4601" t="5837" b="3946"/>
          <a:stretch/>
        </p:blipFill>
        <p:spPr>
          <a:xfrm>
            <a:off x="0" y="0"/>
            <a:ext cx="12436474" cy="6994525"/>
          </a:xfrm>
          <a:prstGeom prst="rect">
            <a:avLst/>
          </a:prstGeom>
          <a:effectLst/>
        </p:spPr>
      </p:pic>
      <p:pic>
        <p:nvPicPr>
          <p:cNvPr id="9" name="Picture 2">
            <a:extLst>
              <a:ext uri="{FF2B5EF4-FFF2-40B4-BE49-F238E27FC236}">
                <a16:creationId xmlns:a16="http://schemas.microsoft.com/office/drawing/2014/main" id="{47D3F210-D812-DE37-F0C5-727A3B37C00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799110" y="861646"/>
            <a:ext cx="6836736" cy="527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8822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p:bg>
      <p:bgRef idx="1001">
        <a:schemeClr val="bg2"/>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F0B4D52-CF33-79EE-8E6E-3921680F3A05}"/>
              </a:ext>
            </a:extLst>
          </p:cNvPr>
          <p:cNvSpPr/>
          <p:nvPr userDrawn="1"/>
        </p:nvSpPr>
        <p:spPr bwMode="auto">
          <a:xfrm>
            <a:off x="0" y="83020"/>
            <a:ext cx="12436475" cy="6081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C"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Text Placeholder 4"/>
          <p:cNvSpPr>
            <a:spLocks noGrp="1"/>
          </p:cNvSpPr>
          <p:nvPr>
            <p:ph type="body" sz="quarter" idx="12" hasCustomPrompt="1"/>
          </p:nvPr>
        </p:nvSpPr>
        <p:spPr>
          <a:xfrm>
            <a:off x="554038" y="4258731"/>
            <a:ext cx="10998198" cy="1372131"/>
          </a:xfrm>
          <a:noFill/>
        </p:spPr>
        <p:txBody>
          <a:bodyPr lIns="146304" tIns="109728" rIns="146304" bIns="109728">
            <a:noAutofit/>
          </a:bodyPr>
          <a:lstStyle>
            <a:lvl1pPr marL="0" indent="0">
              <a:spcBef>
                <a:spcPts val="0"/>
              </a:spcBef>
              <a:buNone/>
              <a:defRPr sz="2800" b="1" spc="0" baseline="0">
                <a:solidFill>
                  <a:srgbClr val="041338"/>
                </a:solidFill>
                <a:latin typeface="Segoe UI Semibold" panose="020B0702040204020203" pitchFamily="34" charset="0"/>
                <a:cs typeface="Segoe UI Semibold" panose="020B0702040204020203" pitchFamily="34" charset="0"/>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s-EC" sz="3200" b="0" i="0" u="none" strike="noStrike" kern="1200" cap="none" spc="0" normalizeH="0" baseline="0" noProof="0" dirty="0">
                <a:ln>
                  <a:noFill/>
                </a:ln>
                <a:solidFill>
                  <a:srgbClr val="00034D"/>
                </a:solidFill>
                <a:effectLst/>
                <a:uLnTx/>
                <a:uFillTx/>
                <a:latin typeface="Segoe UI Semibold"/>
                <a:ea typeface="+mn-ea"/>
                <a:cs typeface="Segoe UI Semibold"/>
              </a:rPr>
              <a:t>Nombre &amp; Apellido</a:t>
            </a:r>
            <a:endParaRPr kumimoji="0" lang="es-EC" sz="3200" b="0" i="0" u="none" strike="noStrike" kern="1200" cap="none" spc="0" normalizeH="0" baseline="0" noProof="0" dirty="0">
              <a:ln>
                <a:noFill/>
              </a:ln>
              <a:solidFill>
                <a:srgbClr val="00034D"/>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034D"/>
                </a:solidFill>
                <a:effectLst/>
                <a:uLnTx/>
                <a:uFillTx/>
                <a:latin typeface="Segoe UI"/>
                <a:ea typeface="+mn-ea"/>
                <a:cs typeface="Segoe UI Semibold" panose="020B0702040204020203" pitchFamily="34" charset="0"/>
              </a:rPr>
              <a:t>Subtítulo del Speaker</a:t>
            </a:r>
          </a:p>
        </p:txBody>
      </p:sp>
      <p:sp>
        <p:nvSpPr>
          <p:cNvPr id="27" name="Rectangle 3">
            <a:extLst>
              <a:ext uri="{FF2B5EF4-FFF2-40B4-BE49-F238E27FC236}">
                <a16:creationId xmlns:a16="http://schemas.microsoft.com/office/drawing/2014/main" id="{88176FE1-4B2B-48F1-9A36-4CB5FB3A0648}"/>
              </a:ext>
            </a:extLst>
          </p:cNvPr>
          <p:cNvSpPr/>
          <p:nvPr userDrawn="1"/>
        </p:nvSpPr>
        <p:spPr bwMode="auto">
          <a:xfrm>
            <a:off x="-1" y="6164262"/>
            <a:ext cx="12436475" cy="838200"/>
          </a:xfrm>
          <a:prstGeom prst="rect">
            <a:avLst/>
          </a:prstGeom>
          <a:solidFill>
            <a:sysClr val="window" lastClr="FFFFFF"/>
          </a:solidFill>
          <a:ln w="9525" cap="flat" cmpd="sng" algn="ctr">
            <a:noFill/>
            <a:prstDash val="solid"/>
            <a:headEnd type="none" w="med" len="med"/>
            <a:tailEnd type="none" w="med" len="med"/>
          </a:ln>
          <a:effectLst>
            <a:outerShdw blurRad="101600" dist="12700" dir="16200000"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F6FC6">
                    <a:lumMod val="50000"/>
                  </a:srgbClr>
                </a:solidFill>
                <a:effectLst/>
                <a:uLnTx/>
                <a:uFillTx/>
                <a:latin typeface="Segoe UI Semibold" panose="020B0702040204020203" pitchFamily="34" charset="0"/>
                <a:ea typeface="Segoe UI" pitchFamily="34" charset="0"/>
                <a:cs typeface="Segoe UI Semibold" panose="020B0702040204020203" pitchFamily="34" charset="0"/>
              </a:rPr>
              <a:t>@VirtualDEVShow</a:t>
            </a:r>
            <a:endParaRPr kumimoji="0" lang="es-EC" sz="2000" b="0" i="0" u="none" strike="noStrike" kern="0" cap="none" spc="0" normalizeH="0" baseline="0" noProof="0" dirty="0">
              <a:ln>
                <a:noFill/>
              </a:ln>
              <a:solidFill>
                <a:prstClr val="white"/>
              </a:solidFill>
              <a:effectLst/>
              <a:uLnTx/>
              <a:uFillTx/>
              <a:latin typeface="Segoe UI"/>
              <a:ea typeface="+mn-ea"/>
              <a:cs typeface="+mn-cs"/>
            </a:endParaRPr>
          </a:p>
        </p:txBody>
      </p:sp>
      <p:sp>
        <p:nvSpPr>
          <p:cNvPr id="28" name="TextBox 5">
            <a:extLst>
              <a:ext uri="{FF2B5EF4-FFF2-40B4-BE49-F238E27FC236}">
                <a16:creationId xmlns:a16="http://schemas.microsoft.com/office/drawing/2014/main" id="{55EDE079-CA56-43EA-9FE7-0CE7F3A4E348}"/>
              </a:ext>
            </a:extLst>
          </p:cNvPr>
          <p:cNvSpPr txBox="1"/>
          <p:nvPr userDrawn="1"/>
        </p:nvSpPr>
        <p:spPr>
          <a:xfrm>
            <a:off x="9799637" y="6316662"/>
            <a:ext cx="2514600" cy="457200"/>
          </a:xfrm>
          <a:prstGeom prst="roundRect">
            <a:avLst/>
          </a:prstGeom>
          <a:solidFill>
            <a:srgbClr val="041338"/>
          </a:solidFill>
        </p:spPr>
        <p:txBody>
          <a:bodyPr wrap="square" lIns="182880" tIns="146304" rIns="182880" bIns="146304" rtlCol="0">
            <a:spAutoFit/>
          </a:bodyPr>
          <a:lstStyle/>
          <a:p>
            <a:pPr>
              <a:lnSpc>
                <a:spcPct val="90000"/>
              </a:lnSpc>
              <a:spcAft>
                <a:spcPts val="600"/>
              </a:spcAft>
            </a:pPr>
            <a:endParaRPr lang="es-ES" dirty="0">
              <a:solidFill>
                <a:srgbClr val="002060"/>
              </a:solidFill>
              <a:latin typeface="Segoe UI Semibold" panose="020B0702040204020203" pitchFamily="34" charset="0"/>
              <a:cs typeface="Segoe UI Semibold" panose="020B0702040204020203" pitchFamily="34" charset="0"/>
            </a:endParaRPr>
          </a:p>
        </p:txBody>
      </p:sp>
      <p:sp>
        <p:nvSpPr>
          <p:cNvPr id="29" name="TextBox 5">
            <a:extLst>
              <a:ext uri="{FF2B5EF4-FFF2-40B4-BE49-F238E27FC236}">
                <a16:creationId xmlns:a16="http://schemas.microsoft.com/office/drawing/2014/main" id="{5D334E8C-F8BC-4A4C-8C2D-76B88C33A2EB}"/>
              </a:ext>
            </a:extLst>
          </p:cNvPr>
          <p:cNvSpPr txBox="1"/>
          <p:nvPr userDrawn="1"/>
        </p:nvSpPr>
        <p:spPr>
          <a:xfrm>
            <a:off x="122238" y="6316662"/>
            <a:ext cx="9555162" cy="457200"/>
          </a:xfrm>
          <a:prstGeom prst="roundRect">
            <a:avLst/>
          </a:prstGeom>
          <a:solidFill>
            <a:srgbClr val="041338"/>
          </a:solidFill>
        </p:spPr>
        <p:txBody>
          <a:bodyPr wrap="square" lIns="182880" tIns="146304" rIns="182880" bIns="146304" rtlCol="0">
            <a:spAutoFit/>
          </a:bodyPr>
          <a:lstStyle/>
          <a:p>
            <a:pPr>
              <a:lnSpc>
                <a:spcPct val="90000"/>
              </a:lnSpc>
              <a:spcAft>
                <a:spcPts val="600"/>
              </a:spcAft>
            </a:pPr>
            <a:endParaRPr lang="es-ES" dirty="0">
              <a:solidFill>
                <a:srgbClr val="002060"/>
              </a:solidFill>
              <a:latin typeface="Segoe UI Semibold" panose="020B0702040204020203" pitchFamily="34" charset="0"/>
              <a:cs typeface="Segoe UI Semibold" panose="020B0702040204020203" pitchFamily="34" charset="0"/>
            </a:endParaRPr>
          </a:p>
        </p:txBody>
      </p:sp>
      <p:sp>
        <p:nvSpPr>
          <p:cNvPr id="30" name="CuadroTexto 29">
            <a:extLst>
              <a:ext uri="{FF2B5EF4-FFF2-40B4-BE49-F238E27FC236}">
                <a16:creationId xmlns:a16="http://schemas.microsoft.com/office/drawing/2014/main" id="{D164337B-7E0C-457B-AE1C-90E3C735793A}"/>
              </a:ext>
            </a:extLst>
          </p:cNvPr>
          <p:cNvSpPr txBox="1"/>
          <p:nvPr userDrawn="1"/>
        </p:nvSpPr>
        <p:spPr>
          <a:xfrm>
            <a:off x="614089" y="6340835"/>
            <a:ext cx="5070747"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C" sz="20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Global Azure 2024</a:t>
            </a:r>
            <a:endParaRPr kumimoji="0" lang="es-EC" sz="2000" b="0" i="0" u="none" strike="noStrike" kern="0" cap="none" spc="0" normalizeH="0" baseline="0" noProof="0" dirty="0">
              <a:ln>
                <a:noFill/>
              </a:ln>
              <a:solidFill>
                <a:prstClr val="white"/>
              </a:solidFill>
              <a:effectLst/>
              <a:uLnTx/>
              <a:uFillTx/>
            </a:endParaRPr>
          </a:p>
        </p:txBody>
      </p:sp>
      <p:sp>
        <p:nvSpPr>
          <p:cNvPr id="31" name="CuadroTexto 30">
            <a:extLst>
              <a:ext uri="{FF2B5EF4-FFF2-40B4-BE49-F238E27FC236}">
                <a16:creationId xmlns:a16="http://schemas.microsoft.com/office/drawing/2014/main" id="{E09AE7ED-3576-4614-ADF9-2A7C412975D2}"/>
              </a:ext>
            </a:extLst>
          </p:cNvPr>
          <p:cNvSpPr txBox="1"/>
          <p:nvPr userDrawn="1"/>
        </p:nvSpPr>
        <p:spPr>
          <a:xfrm>
            <a:off x="9799637" y="6340835"/>
            <a:ext cx="2514600"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@virtualdevshow</a:t>
            </a:r>
            <a:endParaRPr kumimoji="0" lang="es-EC" sz="2000" b="0" i="0" u="none" strike="noStrike" kern="0" cap="none" spc="0" normalizeH="0" baseline="0" noProof="0" dirty="0">
              <a:ln>
                <a:noFill/>
              </a:ln>
              <a:solidFill>
                <a:prstClr val="white"/>
              </a:solidFill>
              <a:effectLst/>
              <a:uLnTx/>
              <a:uFillTx/>
            </a:endParaRPr>
          </a:p>
        </p:txBody>
      </p:sp>
      <p:sp>
        <p:nvSpPr>
          <p:cNvPr id="32" name="Rectángulo 31">
            <a:extLst>
              <a:ext uri="{FF2B5EF4-FFF2-40B4-BE49-F238E27FC236}">
                <a16:creationId xmlns:a16="http://schemas.microsoft.com/office/drawing/2014/main" id="{43878B06-47AF-4C89-BF07-C315EF37A43F}"/>
              </a:ext>
            </a:extLst>
          </p:cNvPr>
          <p:cNvSpPr/>
          <p:nvPr userDrawn="1"/>
        </p:nvSpPr>
        <p:spPr bwMode="auto">
          <a:xfrm>
            <a:off x="-2" y="6891107"/>
            <a:ext cx="12436474" cy="103417"/>
          </a:xfrm>
          <a:prstGeom prst="rect">
            <a:avLst/>
          </a:prstGeom>
          <a:solidFill>
            <a:srgbClr val="00034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EC"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3" descr="A picture containing light, night&#10;&#10;Description automatically generated">
            <a:extLst>
              <a:ext uri="{FF2B5EF4-FFF2-40B4-BE49-F238E27FC236}">
                <a16:creationId xmlns:a16="http://schemas.microsoft.com/office/drawing/2014/main" id="{86DDA2EB-F8D1-44FB-B8FC-A6486DF6A05C}"/>
              </a:ext>
            </a:extLst>
          </p:cNvPr>
          <p:cNvPicPr>
            <a:picLocks noChangeAspect="1"/>
          </p:cNvPicPr>
          <p:nvPr userDrawn="1"/>
        </p:nvPicPr>
        <p:blipFill rotWithShape="1">
          <a:blip r:embed="rId3"/>
          <a:srcRect l="1447" t="90374" b="8315"/>
          <a:stretch/>
        </p:blipFill>
        <p:spPr>
          <a:xfrm>
            <a:off x="-1" y="6891106"/>
            <a:ext cx="12436474" cy="111355"/>
          </a:xfrm>
          <a:prstGeom prst="rect">
            <a:avLst/>
          </a:prstGeom>
        </p:spPr>
      </p:pic>
      <p:pic>
        <p:nvPicPr>
          <p:cNvPr id="19" name="Picture 3" descr="A picture containing light, night&#10;&#10;Description automatically generated">
            <a:extLst>
              <a:ext uri="{FF2B5EF4-FFF2-40B4-BE49-F238E27FC236}">
                <a16:creationId xmlns:a16="http://schemas.microsoft.com/office/drawing/2014/main" id="{D2A170AA-33D9-1D4B-0233-ECC130C1B1C3}"/>
              </a:ext>
            </a:extLst>
          </p:cNvPr>
          <p:cNvPicPr>
            <a:picLocks noChangeAspect="1"/>
          </p:cNvPicPr>
          <p:nvPr userDrawn="1"/>
        </p:nvPicPr>
        <p:blipFill rotWithShape="1">
          <a:blip r:embed="rId3"/>
          <a:srcRect l="1447" t="90374" b="8315"/>
          <a:stretch/>
        </p:blipFill>
        <p:spPr>
          <a:xfrm>
            <a:off x="-2" y="0"/>
            <a:ext cx="12436474" cy="111355"/>
          </a:xfrm>
          <a:prstGeom prst="rect">
            <a:avLst/>
          </a:prstGeom>
        </p:spPr>
      </p:pic>
      <p:sp>
        <p:nvSpPr>
          <p:cNvPr id="13" name="Title 1"/>
          <p:cNvSpPr>
            <a:spLocks noGrp="1"/>
          </p:cNvSpPr>
          <p:nvPr>
            <p:ph type="title" hasCustomPrompt="1"/>
          </p:nvPr>
        </p:nvSpPr>
        <p:spPr>
          <a:xfrm>
            <a:off x="554038" y="2278062"/>
            <a:ext cx="8331199" cy="1524002"/>
          </a:xfrm>
          <a:noFill/>
        </p:spPr>
        <p:txBody>
          <a:bodyPr lIns="146304" tIns="91440" rIns="146304" bIns="91440" anchor="t" anchorCtr="0"/>
          <a:lstStyle>
            <a:lvl1pPr>
              <a:defRPr sz="4800" spc="-100" baseline="0">
                <a:solidFill>
                  <a:srgbClr val="00034D"/>
                </a:solidFill>
                <a:latin typeface="+mn-lt"/>
                <a:cs typeface="Segoe UI Semibold" panose="020B0702040204020203" pitchFamily="34" charset="0"/>
              </a:defRPr>
            </a:lvl1pPr>
          </a:lstStyle>
          <a:p>
            <a:r>
              <a:rPr lang="es-EC" dirty="0">
                <a:solidFill>
                  <a:srgbClr val="00034D"/>
                </a:solidFill>
                <a:latin typeface="Segoe UI Semibold" panose="020B0702040204020203" pitchFamily="34" charset="0"/>
              </a:rPr>
              <a:t>Nombre de la sesión en Global Azure 2024</a:t>
            </a:r>
            <a:endParaRPr lang="es-EC" noProof="0" dirty="0"/>
          </a:p>
        </p:txBody>
      </p:sp>
      <p:pic>
        <p:nvPicPr>
          <p:cNvPr id="12" name="Picture 11">
            <a:extLst>
              <a:ext uri="{FF2B5EF4-FFF2-40B4-BE49-F238E27FC236}">
                <a16:creationId xmlns:a16="http://schemas.microsoft.com/office/drawing/2014/main" id="{627E0599-B3D0-17BC-1D86-D960EDF30B18}"/>
              </a:ext>
            </a:extLst>
          </p:cNvPr>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107962" y="635043"/>
            <a:ext cx="1241210" cy="9829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50A41A60-6643-DCE8-4AD4-2B6A97F82AB1}"/>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961437" y="474541"/>
            <a:ext cx="3169151" cy="2443465"/>
          </a:xfrm>
          <a:prstGeom prst="rect">
            <a:avLst/>
          </a:prstGeom>
          <a:noFill/>
          <a:extLst>
            <a:ext uri="{909E8E84-426E-40DD-AFC4-6F175D3DCCD1}">
              <a14:hiddenFill xmlns:a14="http://schemas.microsoft.com/office/drawing/2010/main">
                <a:solidFill>
                  <a:srgbClr val="FFFFFF"/>
                </a:solidFill>
              </a14:hiddenFill>
            </a:ext>
          </a:extLst>
        </p:spPr>
      </p:pic>
      <p:pic>
        <p:nvPicPr>
          <p:cNvPr id="24" name="Decorative - Art" descr="Logo&#10;&#10;Description automatically generated with medium confidence">
            <a:extLst>
              <a:ext uri="{FF2B5EF4-FFF2-40B4-BE49-F238E27FC236}">
                <a16:creationId xmlns:a16="http://schemas.microsoft.com/office/drawing/2014/main" id="{29E82409-F620-0771-2D4C-81293A8B9CF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26492"/>
          <a:stretch/>
        </p:blipFill>
        <p:spPr>
          <a:xfrm>
            <a:off x="-258763" y="68262"/>
            <a:ext cx="1410745" cy="1919188"/>
          </a:xfrm>
          <a:prstGeom prst="rect">
            <a:avLst/>
          </a:prstGeom>
        </p:spPr>
      </p:pic>
      <p:pic>
        <p:nvPicPr>
          <p:cNvPr id="25" name="Picture 24">
            <a:extLst>
              <a:ext uri="{FF2B5EF4-FFF2-40B4-BE49-F238E27FC236}">
                <a16:creationId xmlns:a16="http://schemas.microsoft.com/office/drawing/2014/main" id="{94B11C72-9A85-56AE-F6F2-C46EA3484E90}"/>
              </a:ext>
            </a:extLst>
          </p:cNvPr>
          <p:cNvPicPr>
            <a:picLocks noChangeAspect="1"/>
          </p:cNvPicPr>
          <p:nvPr userDrawn="1"/>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5380037" y="6424868"/>
            <a:ext cx="4080903" cy="242788"/>
          </a:xfrm>
          <a:prstGeom prst="rect">
            <a:avLst/>
          </a:prstGeom>
        </p:spPr>
      </p:pic>
      <p:pic>
        <p:nvPicPr>
          <p:cNvPr id="26" name="Picture 2">
            <a:extLst>
              <a:ext uri="{FF2B5EF4-FFF2-40B4-BE49-F238E27FC236}">
                <a16:creationId xmlns:a16="http://schemas.microsoft.com/office/drawing/2014/main" id="{FF445ED6-9959-9CC9-796E-F994A20391B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79127" y="6414427"/>
            <a:ext cx="334963" cy="25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ido">
    <p:bg>
      <p:bgPr>
        <a:solidFill>
          <a:srgbClr val="F8F8F8"/>
        </a:solid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5CCE7A38-7B9F-4AE4-AA22-301CE9E1C6AB}"/>
              </a:ext>
            </a:extLst>
          </p:cNvPr>
          <p:cNvSpPr/>
          <p:nvPr userDrawn="1"/>
        </p:nvSpPr>
        <p:spPr bwMode="auto">
          <a:xfrm>
            <a:off x="-2" y="1058862"/>
            <a:ext cx="12436474" cy="5930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C"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ángulo 1">
            <a:extLst>
              <a:ext uri="{FF2B5EF4-FFF2-40B4-BE49-F238E27FC236}">
                <a16:creationId xmlns:a16="http://schemas.microsoft.com/office/drawing/2014/main" id="{97BF6D43-ED85-48D0-B91C-03F1D0CB10DF}"/>
              </a:ext>
            </a:extLst>
          </p:cNvPr>
          <p:cNvSpPr/>
          <p:nvPr userDrawn="1"/>
        </p:nvSpPr>
        <p:spPr bwMode="auto">
          <a:xfrm>
            <a:off x="1" y="-17463"/>
            <a:ext cx="12436474" cy="1152522"/>
          </a:xfrm>
          <a:prstGeom prst="rect">
            <a:avLst/>
          </a:prstGeom>
          <a:solidFill>
            <a:srgbClr val="0413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C"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5">
            <a:extLst>
              <a:ext uri="{FF2B5EF4-FFF2-40B4-BE49-F238E27FC236}">
                <a16:creationId xmlns:a16="http://schemas.microsoft.com/office/drawing/2014/main" id="{B16DFCB6-3F99-494A-A243-D67469A391F2}"/>
              </a:ext>
            </a:extLst>
          </p:cNvPr>
          <p:cNvSpPr txBox="1"/>
          <p:nvPr userDrawn="1"/>
        </p:nvSpPr>
        <p:spPr>
          <a:xfrm>
            <a:off x="132967" y="144462"/>
            <a:ext cx="10910898" cy="822960"/>
          </a:xfrm>
          <a:prstGeom prst="roundRect">
            <a:avLst/>
          </a:prstGeom>
          <a:solidFill>
            <a:schemeClr val="bg1"/>
          </a:solidFill>
        </p:spPr>
        <p:txBody>
          <a:bodyPr wrap="square" lIns="182880" tIns="146304" rIns="182880" bIns="146304" rtlCol="0">
            <a:spAutoFit/>
          </a:bodyPr>
          <a:lstStyle/>
          <a:p>
            <a:pPr algn="l">
              <a:lnSpc>
                <a:spcPct val="90000"/>
              </a:lnSpc>
              <a:spcAft>
                <a:spcPts val="600"/>
              </a:spcAft>
            </a:pPr>
            <a:endParaRPr lang="es-ES" sz="1800" dirty="0">
              <a:solidFill>
                <a:srgbClr val="002060"/>
              </a:solidFill>
              <a:latin typeface="Segoe UI Semibold" panose="020B0702040204020203" pitchFamily="34" charset="0"/>
              <a:cs typeface="Segoe UI Semibold" panose="020B0702040204020203" pitchFamily="34" charset="0"/>
            </a:endParaRPr>
          </a:p>
        </p:txBody>
      </p:sp>
      <p:pic>
        <p:nvPicPr>
          <p:cNvPr id="8" name="Imagen 7" descr="Un atardecer en una ciudad&#10;&#10;Descripción generada automáticamente">
            <a:extLst>
              <a:ext uri="{FF2B5EF4-FFF2-40B4-BE49-F238E27FC236}">
                <a16:creationId xmlns:a16="http://schemas.microsoft.com/office/drawing/2014/main" id="{1AABB4E4-32AF-407B-85E2-3271367B610B}"/>
              </a:ext>
            </a:extLst>
          </p:cNvPr>
          <p:cNvPicPr>
            <a:picLocks noChangeAspect="1"/>
          </p:cNvPicPr>
          <p:nvPr userDrawn="1"/>
        </p:nvPicPr>
        <p:blipFill rotWithShape="1">
          <a:blip r:embed="rId2"/>
          <a:srcRect t="97032"/>
          <a:stretch/>
        </p:blipFill>
        <p:spPr>
          <a:xfrm>
            <a:off x="-1" y="6896103"/>
            <a:ext cx="12436475" cy="98420"/>
          </a:xfrm>
          <a:prstGeom prst="rect">
            <a:avLst/>
          </a:prstGeom>
        </p:spPr>
      </p:pic>
      <p:sp>
        <p:nvSpPr>
          <p:cNvPr id="5" name="Title 6">
            <a:extLst>
              <a:ext uri="{FF2B5EF4-FFF2-40B4-BE49-F238E27FC236}">
                <a16:creationId xmlns:a16="http://schemas.microsoft.com/office/drawing/2014/main" id="{F85851AD-78FA-41AF-97ED-7BD5C78CFBF1}"/>
              </a:ext>
            </a:extLst>
          </p:cNvPr>
          <p:cNvSpPr>
            <a:spLocks noGrp="1"/>
          </p:cNvSpPr>
          <p:nvPr>
            <p:ph type="title" hasCustomPrompt="1"/>
          </p:nvPr>
        </p:nvSpPr>
        <p:spPr>
          <a:xfrm>
            <a:off x="235226" y="296862"/>
            <a:ext cx="10707411" cy="492443"/>
          </a:xfrm>
        </p:spPr>
        <p:txBody>
          <a:bodyPr/>
          <a:lstStyle>
            <a:lvl1pPr>
              <a:defRPr sz="2800">
                <a:solidFill>
                  <a:srgbClr val="150929"/>
                </a:solidFill>
                <a:latin typeface="Segoe UI Semibold" panose="020B0702040204020203" pitchFamily="34" charset="0"/>
                <a:cs typeface="Segoe UI Semibold" panose="020B0702040204020203" pitchFamily="34" charset="0"/>
              </a:defRPr>
            </a:lvl1pPr>
          </a:lstStyle>
          <a:p>
            <a:r>
              <a:rPr lang="es-EC" noProof="0" dirty="0"/>
              <a:t>Título de la diapositiva </a:t>
            </a:r>
          </a:p>
        </p:txBody>
      </p:sp>
      <p:sp>
        <p:nvSpPr>
          <p:cNvPr id="7" name="Text Placeholder 3">
            <a:extLst>
              <a:ext uri="{FF2B5EF4-FFF2-40B4-BE49-F238E27FC236}">
                <a16:creationId xmlns:a16="http://schemas.microsoft.com/office/drawing/2014/main" id="{B206DEDC-EAE7-488C-AEBD-17E35F4394F5}"/>
              </a:ext>
            </a:extLst>
          </p:cNvPr>
          <p:cNvSpPr>
            <a:spLocks noGrp="1"/>
          </p:cNvSpPr>
          <p:nvPr>
            <p:ph type="body" sz="quarter" idx="10" hasCustomPrompt="1"/>
          </p:nvPr>
        </p:nvSpPr>
        <p:spPr>
          <a:xfrm>
            <a:off x="503237" y="1434370"/>
            <a:ext cx="11430000" cy="5096780"/>
          </a:xfrm>
        </p:spPr>
        <p:txBody>
          <a:bodyPr wrap="square">
            <a:spAutoFit/>
          </a:bodyPr>
          <a:lstStyle>
            <a:lvl1pPr marL="0" indent="0">
              <a:buNone/>
              <a:defRPr sz="2400">
                <a:solidFill>
                  <a:srgbClr val="002060"/>
                </a:solidFill>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algn="just"/>
            <a:r>
              <a:rPr lang="es-EC" dirty="0">
                <a:latin typeface="Segoe UI Semibold" panose="020B0702040204020203" pitchFamily="34" charset="0"/>
                <a:cs typeface="Segoe UI Semibold" panose="020B0702040204020203" pitchFamily="34" charset="0"/>
              </a:rPr>
              <a:t>CONTENIDO </a:t>
            </a:r>
          </a:p>
          <a:p>
            <a:pPr algn="just"/>
            <a:endParaRPr lang="es-EC" dirty="0">
              <a:latin typeface="+mn-lt"/>
            </a:endParaRPr>
          </a:p>
          <a:p>
            <a:pPr algn="just"/>
            <a:r>
              <a:rPr lang="es-EC" dirty="0" err="1">
                <a:latin typeface="+mn-lt"/>
              </a:rPr>
              <a:t>Lorem</a:t>
            </a:r>
            <a:r>
              <a:rPr lang="es-EC" dirty="0">
                <a:latin typeface="+mn-lt"/>
              </a:rPr>
              <a:t> </a:t>
            </a:r>
            <a:r>
              <a:rPr lang="es-EC" dirty="0" err="1">
                <a:latin typeface="+mn-lt"/>
              </a:rPr>
              <a:t>ipsum</a:t>
            </a:r>
            <a:r>
              <a:rPr lang="es-EC" dirty="0">
                <a:latin typeface="+mn-lt"/>
              </a:rPr>
              <a:t> dolor </a:t>
            </a:r>
            <a:r>
              <a:rPr lang="es-EC" dirty="0" err="1">
                <a:latin typeface="+mn-lt"/>
              </a:rPr>
              <a:t>sit</a:t>
            </a:r>
            <a:r>
              <a:rPr lang="es-EC" dirty="0">
                <a:latin typeface="+mn-lt"/>
              </a:rPr>
              <a:t> </a:t>
            </a:r>
            <a:r>
              <a:rPr lang="es-EC" dirty="0" err="1">
                <a:latin typeface="+mn-lt"/>
              </a:rPr>
              <a:t>amet</a:t>
            </a:r>
            <a:r>
              <a:rPr lang="es-EC" dirty="0">
                <a:latin typeface="+mn-lt"/>
              </a:rPr>
              <a:t>, </a:t>
            </a:r>
            <a:r>
              <a:rPr lang="es-EC" dirty="0" err="1">
                <a:latin typeface="+mn-lt"/>
              </a:rPr>
              <a:t>consectetur</a:t>
            </a:r>
            <a:r>
              <a:rPr lang="es-EC" dirty="0">
                <a:latin typeface="+mn-lt"/>
              </a:rPr>
              <a:t> </a:t>
            </a:r>
            <a:r>
              <a:rPr lang="es-EC" dirty="0" err="1">
                <a:latin typeface="+mn-lt"/>
              </a:rPr>
              <a:t>adipiscing</a:t>
            </a:r>
            <a:r>
              <a:rPr lang="es-EC" dirty="0">
                <a:latin typeface="+mn-lt"/>
              </a:rPr>
              <a:t> </a:t>
            </a:r>
            <a:r>
              <a:rPr lang="es-EC" dirty="0" err="1">
                <a:latin typeface="+mn-lt"/>
              </a:rPr>
              <a:t>elit</a:t>
            </a:r>
            <a:r>
              <a:rPr lang="es-EC" dirty="0">
                <a:latin typeface="+mn-lt"/>
              </a:rPr>
              <a:t>, sed do </a:t>
            </a:r>
            <a:r>
              <a:rPr lang="es-EC" dirty="0" err="1">
                <a:latin typeface="+mn-lt"/>
              </a:rPr>
              <a:t>eiusmod</a:t>
            </a:r>
            <a:r>
              <a:rPr lang="es-EC" dirty="0">
                <a:latin typeface="+mn-lt"/>
              </a:rPr>
              <a:t> </a:t>
            </a:r>
            <a:r>
              <a:rPr lang="es-EC" dirty="0" err="1">
                <a:latin typeface="+mn-lt"/>
              </a:rPr>
              <a:t>tempor</a:t>
            </a:r>
            <a:r>
              <a:rPr lang="es-EC" dirty="0">
                <a:latin typeface="+mn-lt"/>
              </a:rPr>
              <a:t> </a:t>
            </a:r>
            <a:r>
              <a:rPr lang="es-EC" dirty="0" err="1">
                <a:latin typeface="+mn-lt"/>
              </a:rPr>
              <a:t>incididunt</a:t>
            </a:r>
            <a:r>
              <a:rPr lang="es-EC" dirty="0">
                <a:latin typeface="+mn-lt"/>
              </a:rPr>
              <a:t> ut labore et </a:t>
            </a:r>
            <a:r>
              <a:rPr lang="es-EC" dirty="0" err="1">
                <a:latin typeface="+mn-lt"/>
              </a:rPr>
              <a:t>dolore</a:t>
            </a:r>
            <a:r>
              <a:rPr lang="es-EC" dirty="0">
                <a:latin typeface="+mn-lt"/>
              </a:rPr>
              <a:t> magna </a:t>
            </a:r>
            <a:r>
              <a:rPr lang="es-EC" dirty="0" err="1">
                <a:latin typeface="+mn-lt"/>
              </a:rPr>
              <a:t>aliqua</a:t>
            </a:r>
            <a:r>
              <a:rPr lang="es-EC" dirty="0">
                <a:latin typeface="+mn-lt"/>
              </a:rPr>
              <a:t>. </a:t>
            </a:r>
          </a:p>
          <a:p>
            <a:pPr algn="just"/>
            <a:endParaRPr lang="es-EC" dirty="0">
              <a:latin typeface="+mn-lt"/>
            </a:endParaRPr>
          </a:p>
          <a:p>
            <a:pPr algn="just"/>
            <a:r>
              <a:rPr lang="es-EC" dirty="0">
                <a:latin typeface="+mn-lt"/>
              </a:rPr>
              <a:t>Ut </a:t>
            </a:r>
            <a:r>
              <a:rPr lang="es-EC" dirty="0" err="1">
                <a:latin typeface="+mn-lt"/>
              </a:rPr>
              <a:t>enim</a:t>
            </a:r>
            <a:r>
              <a:rPr lang="es-EC" dirty="0">
                <a:latin typeface="+mn-lt"/>
              </a:rPr>
              <a:t> ad </a:t>
            </a:r>
            <a:r>
              <a:rPr lang="es-EC" dirty="0" err="1">
                <a:latin typeface="+mn-lt"/>
              </a:rPr>
              <a:t>minim</a:t>
            </a:r>
            <a:r>
              <a:rPr lang="es-EC" dirty="0">
                <a:latin typeface="+mn-lt"/>
              </a:rPr>
              <a:t> </a:t>
            </a:r>
            <a:r>
              <a:rPr lang="es-EC" dirty="0" err="1">
                <a:latin typeface="+mn-lt"/>
              </a:rPr>
              <a:t>veniam</a:t>
            </a:r>
            <a:r>
              <a:rPr lang="es-EC" dirty="0">
                <a:latin typeface="+mn-lt"/>
              </a:rPr>
              <a:t>, quis </a:t>
            </a:r>
            <a:r>
              <a:rPr lang="es-EC" dirty="0" err="1">
                <a:latin typeface="+mn-lt"/>
              </a:rPr>
              <a:t>nostrud</a:t>
            </a:r>
            <a:r>
              <a:rPr lang="es-EC" dirty="0">
                <a:latin typeface="+mn-lt"/>
              </a:rPr>
              <a:t> </a:t>
            </a:r>
            <a:r>
              <a:rPr lang="es-EC" dirty="0" err="1">
                <a:latin typeface="+mn-lt"/>
              </a:rPr>
              <a:t>exercitation</a:t>
            </a:r>
            <a:r>
              <a:rPr lang="es-EC" dirty="0">
                <a:latin typeface="+mn-lt"/>
              </a:rPr>
              <a:t> </a:t>
            </a:r>
            <a:r>
              <a:rPr lang="es-EC" dirty="0" err="1">
                <a:latin typeface="+mn-lt"/>
              </a:rPr>
              <a:t>ullamco</a:t>
            </a:r>
            <a:r>
              <a:rPr lang="es-EC" dirty="0">
                <a:latin typeface="+mn-lt"/>
              </a:rPr>
              <a:t> </a:t>
            </a:r>
            <a:r>
              <a:rPr lang="es-EC" dirty="0" err="1">
                <a:latin typeface="+mn-lt"/>
              </a:rPr>
              <a:t>laboris</a:t>
            </a:r>
            <a:r>
              <a:rPr lang="es-EC" dirty="0">
                <a:latin typeface="+mn-lt"/>
              </a:rPr>
              <a:t> </a:t>
            </a:r>
            <a:r>
              <a:rPr lang="es-EC" dirty="0" err="1">
                <a:latin typeface="+mn-lt"/>
              </a:rPr>
              <a:t>nisi</a:t>
            </a:r>
            <a:r>
              <a:rPr lang="es-EC" dirty="0">
                <a:latin typeface="+mn-lt"/>
              </a:rPr>
              <a:t> ut </a:t>
            </a:r>
            <a:r>
              <a:rPr lang="es-EC" dirty="0" err="1">
                <a:latin typeface="+mn-lt"/>
              </a:rPr>
              <a:t>aliquip</a:t>
            </a:r>
            <a:r>
              <a:rPr lang="es-EC" dirty="0">
                <a:latin typeface="+mn-lt"/>
              </a:rPr>
              <a:t> ex </a:t>
            </a:r>
            <a:r>
              <a:rPr lang="es-EC" dirty="0" err="1">
                <a:latin typeface="+mn-lt"/>
              </a:rPr>
              <a:t>ea</a:t>
            </a:r>
            <a:r>
              <a:rPr lang="es-EC" dirty="0">
                <a:latin typeface="+mn-lt"/>
              </a:rPr>
              <a:t> commodo </a:t>
            </a:r>
            <a:r>
              <a:rPr lang="es-EC" dirty="0" err="1">
                <a:latin typeface="+mn-lt"/>
              </a:rPr>
              <a:t>consequat</a:t>
            </a:r>
            <a:r>
              <a:rPr lang="es-EC" dirty="0">
                <a:latin typeface="+mn-lt"/>
              </a:rPr>
              <a:t>. </a:t>
            </a:r>
            <a:r>
              <a:rPr lang="es-EC" dirty="0" err="1">
                <a:latin typeface="+mn-lt"/>
              </a:rPr>
              <a:t>Duis</a:t>
            </a:r>
            <a:r>
              <a:rPr lang="es-EC" dirty="0">
                <a:latin typeface="+mn-lt"/>
              </a:rPr>
              <a:t> </a:t>
            </a:r>
            <a:r>
              <a:rPr lang="es-EC" dirty="0" err="1">
                <a:latin typeface="+mn-lt"/>
              </a:rPr>
              <a:t>aute</a:t>
            </a:r>
            <a:r>
              <a:rPr lang="es-EC" dirty="0">
                <a:latin typeface="+mn-lt"/>
              </a:rPr>
              <a:t> </a:t>
            </a:r>
            <a:r>
              <a:rPr lang="es-EC" dirty="0" err="1">
                <a:latin typeface="+mn-lt"/>
              </a:rPr>
              <a:t>irure</a:t>
            </a:r>
            <a:r>
              <a:rPr lang="es-EC" dirty="0">
                <a:latin typeface="+mn-lt"/>
              </a:rPr>
              <a:t> dolor in </a:t>
            </a:r>
            <a:r>
              <a:rPr lang="es-EC" dirty="0" err="1">
                <a:latin typeface="+mn-lt"/>
              </a:rPr>
              <a:t>reprehenderit</a:t>
            </a:r>
            <a:r>
              <a:rPr lang="es-EC" dirty="0">
                <a:latin typeface="+mn-lt"/>
              </a:rPr>
              <a:t> in </a:t>
            </a:r>
            <a:r>
              <a:rPr lang="es-EC" dirty="0" err="1">
                <a:latin typeface="+mn-lt"/>
              </a:rPr>
              <a:t>voluptate</a:t>
            </a:r>
            <a:r>
              <a:rPr lang="es-EC" dirty="0">
                <a:latin typeface="+mn-lt"/>
              </a:rPr>
              <a:t> </a:t>
            </a:r>
            <a:r>
              <a:rPr lang="es-EC" dirty="0" err="1">
                <a:latin typeface="+mn-lt"/>
              </a:rPr>
              <a:t>velit</a:t>
            </a:r>
            <a:r>
              <a:rPr lang="es-EC" dirty="0">
                <a:latin typeface="+mn-lt"/>
              </a:rPr>
              <a:t> </a:t>
            </a:r>
            <a:r>
              <a:rPr lang="es-EC" dirty="0" err="1">
                <a:latin typeface="+mn-lt"/>
              </a:rPr>
              <a:t>esse</a:t>
            </a:r>
            <a:r>
              <a:rPr lang="es-EC" dirty="0">
                <a:latin typeface="+mn-lt"/>
              </a:rPr>
              <a:t> </a:t>
            </a:r>
            <a:r>
              <a:rPr lang="es-EC" dirty="0" err="1">
                <a:latin typeface="+mn-lt"/>
              </a:rPr>
              <a:t>cillum</a:t>
            </a:r>
            <a:r>
              <a:rPr lang="es-EC" dirty="0">
                <a:latin typeface="+mn-lt"/>
              </a:rPr>
              <a:t> </a:t>
            </a:r>
            <a:r>
              <a:rPr lang="es-EC" dirty="0" err="1">
                <a:latin typeface="+mn-lt"/>
              </a:rPr>
              <a:t>dolore</a:t>
            </a:r>
            <a:r>
              <a:rPr lang="es-EC" dirty="0">
                <a:latin typeface="+mn-lt"/>
              </a:rPr>
              <a:t> </a:t>
            </a:r>
            <a:r>
              <a:rPr lang="es-EC" dirty="0" err="1">
                <a:latin typeface="+mn-lt"/>
              </a:rPr>
              <a:t>eu</a:t>
            </a:r>
            <a:r>
              <a:rPr lang="es-EC" dirty="0">
                <a:latin typeface="+mn-lt"/>
              </a:rPr>
              <a:t> </a:t>
            </a:r>
            <a:r>
              <a:rPr lang="es-EC" dirty="0" err="1">
                <a:latin typeface="+mn-lt"/>
              </a:rPr>
              <a:t>fugiat</a:t>
            </a:r>
            <a:r>
              <a:rPr lang="es-EC" dirty="0">
                <a:latin typeface="+mn-lt"/>
              </a:rPr>
              <a:t> </a:t>
            </a:r>
            <a:r>
              <a:rPr lang="es-EC" dirty="0" err="1">
                <a:latin typeface="+mn-lt"/>
              </a:rPr>
              <a:t>nulla</a:t>
            </a:r>
            <a:r>
              <a:rPr lang="es-EC" dirty="0">
                <a:latin typeface="+mn-lt"/>
              </a:rPr>
              <a:t> </a:t>
            </a:r>
            <a:r>
              <a:rPr lang="es-EC" dirty="0" err="1">
                <a:latin typeface="+mn-lt"/>
              </a:rPr>
              <a:t>pariatur</a:t>
            </a:r>
            <a:r>
              <a:rPr lang="es-EC" dirty="0">
                <a:latin typeface="+mn-lt"/>
              </a:rPr>
              <a:t>. </a:t>
            </a:r>
          </a:p>
          <a:p>
            <a:pPr algn="just"/>
            <a:endParaRPr lang="es-EC" dirty="0">
              <a:latin typeface="+mn-lt"/>
            </a:endParaRPr>
          </a:p>
          <a:p>
            <a:pPr algn="just"/>
            <a:r>
              <a:rPr lang="es-EC" dirty="0" err="1">
                <a:latin typeface="+mn-lt"/>
              </a:rPr>
              <a:t>Excepteur</a:t>
            </a:r>
            <a:r>
              <a:rPr lang="es-EC" dirty="0">
                <a:latin typeface="+mn-lt"/>
              </a:rPr>
              <a:t> </a:t>
            </a:r>
            <a:r>
              <a:rPr lang="es-EC" dirty="0" err="1">
                <a:latin typeface="+mn-lt"/>
              </a:rPr>
              <a:t>sint</a:t>
            </a:r>
            <a:r>
              <a:rPr lang="es-EC" dirty="0">
                <a:latin typeface="+mn-lt"/>
              </a:rPr>
              <a:t> </a:t>
            </a:r>
            <a:r>
              <a:rPr lang="es-EC" dirty="0" err="1">
                <a:latin typeface="+mn-lt"/>
              </a:rPr>
              <a:t>occaecat</a:t>
            </a:r>
            <a:r>
              <a:rPr lang="es-EC" dirty="0">
                <a:latin typeface="+mn-lt"/>
              </a:rPr>
              <a:t> </a:t>
            </a:r>
            <a:r>
              <a:rPr lang="es-EC" dirty="0" err="1">
                <a:latin typeface="+mn-lt"/>
              </a:rPr>
              <a:t>cupidatat</a:t>
            </a:r>
            <a:r>
              <a:rPr lang="es-EC" dirty="0">
                <a:latin typeface="+mn-lt"/>
              </a:rPr>
              <a:t> non </a:t>
            </a:r>
            <a:r>
              <a:rPr lang="es-EC" dirty="0" err="1">
                <a:latin typeface="+mn-lt"/>
              </a:rPr>
              <a:t>proident</a:t>
            </a:r>
            <a:r>
              <a:rPr lang="es-EC" dirty="0">
                <a:latin typeface="+mn-lt"/>
              </a:rPr>
              <a:t>, sunt in culpa qui </a:t>
            </a:r>
            <a:r>
              <a:rPr lang="es-EC" dirty="0" err="1">
                <a:latin typeface="+mn-lt"/>
              </a:rPr>
              <a:t>officia</a:t>
            </a:r>
            <a:r>
              <a:rPr lang="es-EC" dirty="0">
                <a:latin typeface="+mn-lt"/>
              </a:rPr>
              <a:t> </a:t>
            </a:r>
            <a:r>
              <a:rPr lang="es-EC" dirty="0" err="1">
                <a:latin typeface="+mn-lt"/>
              </a:rPr>
              <a:t>deserunt</a:t>
            </a:r>
            <a:r>
              <a:rPr lang="es-EC" dirty="0">
                <a:latin typeface="+mn-lt"/>
              </a:rPr>
              <a:t> </a:t>
            </a:r>
            <a:r>
              <a:rPr lang="es-EC" dirty="0" err="1">
                <a:latin typeface="+mn-lt"/>
              </a:rPr>
              <a:t>mollit</a:t>
            </a:r>
            <a:r>
              <a:rPr lang="es-EC" dirty="0">
                <a:latin typeface="+mn-lt"/>
              </a:rPr>
              <a:t> </a:t>
            </a:r>
            <a:r>
              <a:rPr lang="es-EC" dirty="0" err="1">
                <a:latin typeface="+mn-lt"/>
              </a:rPr>
              <a:t>anim</a:t>
            </a:r>
            <a:r>
              <a:rPr lang="es-EC" dirty="0">
                <a:latin typeface="+mn-lt"/>
              </a:rPr>
              <a:t> id </a:t>
            </a:r>
            <a:r>
              <a:rPr lang="es-EC" dirty="0" err="1">
                <a:latin typeface="+mn-lt"/>
              </a:rPr>
              <a:t>est</a:t>
            </a:r>
            <a:r>
              <a:rPr lang="es-EC" dirty="0">
                <a:latin typeface="+mn-lt"/>
              </a:rPr>
              <a:t> </a:t>
            </a:r>
            <a:r>
              <a:rPr lang="es-EC" dirty="0" err="1">
                <a:latin typeface="+mn-lt"/>
              </a:rPr>
              <a:t>laborum</a:t>
            </a:r>
            <a:r>
              <a:rPr lang="es-EC" dirty="0">
                <a:latin typeface="+mn-lt"/>
              </a:rPr>
              <a:t>.</a:t>
            </a:r>
          </a:p>
          <a:p>
            <a:pPr algn="just"/>
            <a:endParaRPr lang="es-EC" dirty="0">
              <a:latin typeface="+mn-lt"/>
            </a:endParaRPr>
          </a:p>
          <a:p>
            <a:pPr algn="just"/>
            <a:r>
              <a:rPr lang="es-EC" dirty="0">
                <a:latin typeface="Segoe UI Semibold" panose="020B0702040204020203" pitchFamily="34" charset="0"/>
                <a:cs typeface="Segoe UI Semibold" panose="020B0702040204020203" pitchFamily="34" charset="0"/>
              </a:rPr>
              <a:t>#GlobalAzure @GlobalAzure </a:t>
            </a:r>
            <a:r>
              <a:rPr lang="en-US" dirty="0">
                <a:latin typeface="Segoe UI Semibold" panose="020B0702040204020203" pitchFamily="34" charset="0"/>
                <a:cs typeface="Segoe UI Semibold" panose="020B0702040204020203" pitchFamily="34" charset="0"/>
              </a:rPr>
              <a:t>@VirtualDEVShow</a:t>
            </a:r>
            <a:endParaRPr lang="es-EC" dirty="0">
              <a:latin typeface="Segoe UI Semibold" panose="020B0702040204020203" pitchFamily="34" charset="0"/>
              <a:cs typeface="Segoe UI Semibold" panose="020B0702040204020203" pitchFamily="34" charset="0"/>
            </a:endParaRPr>
          </a:p>
        </p:txBody>
      </p:sp>
      <p:sp>
        <p:nvSpPr>
          <p:cNvPr id="17" name="Rectángulo 16">
            <a:extLst>
              <a:ext uri="{FF2B5EF4-FFF2-40B4-BE49-F238E27FC236}">
                <a16:creationId xmlns:a16="http://schemas.microsoft.com/office/drawing/2014/main" id="{7D67F798-FAD6-4086-B6CB-7D232E589552}"/>
              </a:ext>
            </a:extLst>
          </p:cNvPr>
          <p:cNvSpPr/>
          <p:nvPr userDrawn="1"/>
        </p:nvSpPr>
        <p:spPr>
          <a:xfrm>
            <a:off x="0" y="6891108"/>
            <a:ext cx="12436475" cy="98420"/>
          </a:xfrm>
          <a:prstGeom prst="rect">
            <a:avLst/>
          </a:prstGeom>
          <a:solidFill>
            <a:schemeClr val="tx1">
              <a:alpha val="6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C"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TextBox 5">
            <a:extLst>
              <a:ext uri="{FF2B5EF4-FFF2-40B4-BE49-F238E27FC236}">
                <a16:creationId xmlns:a16="http://schemas.microsoft.com/office/drawing/2014/main" id="{81ED5B11-089E-4213-8ACF-66378427B34A}"/>
              </a:ext>
            </a:extLst>
          </p:cNvPr>
          <p:cNvSpPr txBox="1"/>
          <p:nvPr userDrawn="1"/>
        </p:nvSpPr>
        <p:spPr>
          <a:xfrm>
            <a:off x="11166103" y="144462"/>
            <a:ext cx="1148134" cy="822960"/>
          </a:xfrm>
          <a:prstGeom prst="roundRect">
            <a:avLst/>
          </a:prstGeom>
          <a:solidFill>
            <a:schemeClr val="bg1"/>
          </a:solidFill>
        </p:spPr>
        <p:txBody>
          <a:bodyPr wrap="square" lIns="182880" tIns="146304" rIns="182880" bIns="146304" rtlCol="0">
            <a:spAutoFit/>
          </a:bodyPr>
          <a:lstStyle/>
          <a:p>
            <a:pPr algn="l">
              <a:lnSpc>
                <a:spcPct val="90000"/>
              </a:lnSpc>
              <a:spcAft>
                <a:spcPts val="600"/>
              </a:spcAft>
            </a:pPr>
            <a:endParaRPr lang="es-ES" sz="1800" dirty="0">
              <a:solidFill>
                <a:srgbClr val="002060"/>
              </a:solidFill>
              <a:latin typeface="Segoe UI Semibold" panose="020B0702040204020203" pitchFamily="34" charset="0"/>
              <a:cs typeface="Segoe UI Semibold" panose="020B0702040204020203" pitchFamily="34" charset="0"/>
            </a:endParaRPr>
          </a:p>
        </p:txBody>
      </p:sp>
      <p:pic>
        <p:nvPicPr>
          <p:cNvPr id="18" name="Picture 3" descr="A picture containing light, night&#10;&#10;Description automatically generated">
            <a:extLst>
              <a:ext uri="{FF2B5EF4-FFF2-40B4-BE49-F238E27FC236}">
                <a16:creationId xmlns:a16="http://schemas.microsoft.com/office/drawing/2014/main" id="{F31DA169-D312-402B-97AE-EB7BFBCF61C7}"/>
              </a:ext>
            </a:extLst>
          </p:cNvPr>
          <p:cNvPicPr>
            <a:picLocks noChangeAspect="1"/>
          </p:cNvPicPr>
          <p:nvPr userDrawn="1"/>
        </p:nvPicPr>
        <p:blipFill rotWithShape="1">
          <a:blip r:embed="rId3"/>
          <a:srcRect l="1447" t="90374" b="8315"/>
          <a:stretch/>
        </p:blipFill>
        <p:spPr>
          <a:xfrm>
            <a:off x="-1" y="6891107"/>
            <a:ext cx="12436474" cy="103418"/>
          </a:xfrm>
          <a:prstGeom prst="rect">
            <a:avLst/>
          </a:prstGeom>
        </p:spPr>
      </p:pic>
      <p:pic>
        <p:nvPicPr>
          <p:cNvPr id="19" name="Picture 3" descr="A picture containing light, night&#10;&#10;Description automatically generated">
            <a:extLst>
              <a:ext uri="{FF2B5EF4-FFF2-40B4-BE49-F238E27FC236}">
                <a16:creationId xmlns:a16="http://schemas.microsoft.com/office/drawing/2014/main" id="{401900AC-017C-467C-B684-BA540D4342C5}"/>
              </a:ext>
            </a:extLst>
          </p:cNvPr>
          <p:cNvPicPr>
            <a:picLocks noChangeAspect="1"/>
          </p:cNvPicPr>
          <p:nvPr userDrawn="1"/>
        </p:nvPicPr>
        <p:blipFill rotWithShape="1">
          <a:blip r:embed="rId3"/>
          <a:srcRect l="1447" t="90374" b="8315"/>
          <a:stretch/>
        </p:blipFill>
        <p:spPr>
          <a:xfrm>
            <a:off x="-1" y="6891106"/>
            <a:ext cx="12436474" cy="111355"/>
          </a:xfrm>
          <a:prstGeom prst="rect">
            <a:avLst/>
          </a:prstGeom>
        </p:spPr>
      </p:pic>
      <p:pic>
        <p:nvPicPr>
          <p:cNvPr id="4" name="Picture 3">
            <a:extLst>
              <a:ext uri="{FF2B5EF4-FFF2-40B4-BE49-F238E27FC236}">
                <a16:creationId xmlns:a16="http://schemas.microsoft.com/office/drawing/2014/main" id="{52337493-B0C2-005D-44B4-6285C0B6C9A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266224" y="187766"/>
            <a:ext cx="935025" cy="720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o sección">
    <p:bg>
      <p:bgPr>
        <a:solidFill>
          <a:srgbClr val="001344"/>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017F1B9-D566-0016-24A1-C653C7181BAC}"/>
              </a:ext>
            </a:extLst>
          </p:cNvPr>
          <p:cNvSpPr/>
          <p:nvPr userDrawn="1"/>
        </p:nvSpPr>
        <p:spPr bwMode="auto">
          <a:xfrm>
            <a:off x="0" y="83020"/>
            <a:ext cx="12436475" cy="608124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EC"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rgbClr val="00034D"/>
                </a:solidFill>
                <a:latin typeface="+mn-lt"/>
              </a:defRPr>
            </a:lvl1pPr>
          </a:lstStyle>
          <a:p>
            <a:r>
              <a:rPr lang="es-EC" noProof="0" dirty="0">
                <a:solidFill>
                  <a:schemeClr val="bg1"/>
                </a:solidFill>
              </a:rPr>
              <a:t>Subtítulo</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6600">
                <a:solidFill>
                  <a:srgbClr val="041338"/>
                </a:solidFill>
                <a:latin typeface="+mn-lt"/>
              </a:defRPr>
            </a:lvl1pPr>
          </a:lstStyle>
          <a:p>
            <a:r>
              <a:rPr lang="es-EC" sz="6000" dirty="0">
                <a:latin typeface="Segoe UI Semibold" panose="020B0702040204020203" pitchFamily="34" charset="0"/>
                <a:cs typeface="Segoe UI Semibold" panose="020B0702040204020203" pitchFamily="34" charset="0"/>
              </a:rPr>
              <a:t>Sección / Demo</a:t>
            </a:r>
            <a:endParaRPr lang="es-EC" sz="6000" noProof="0" dirty="0">
              <a:solidFill>
                <a:schemeClr val="bg1"/>
              </a:solidFill>
            </a:endParaRPr>
          </a:p>
        </p:txBody>
      </p:sp>
      <p:pic>
        <p:nvPicPr>
          <p:cNvPr id="2" name="Picture 2">
            <a:extLst>
              <a:ext uri="{FF2B5EF4-FFF2-40B4-BE49-F238E27FC236}">
                <a16:creationId xmlns:a16="http://schemas.microsoft.com/office/drawing/2014/main" id="{6E336E20-7841-3592-6296-E737A949E6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61437" y="474541"/>
            <a:ext cx="3169151" cy="24434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F81FCC0-D655-EE62-24C9-D18D24FA954E}"/>
              </a:ext>
            </a:extLst>
          </p:cNvPr>
          <p:cNvSpPr/>
          <p:nvPr userDrawn="1"/>
        </p:nvSpPr>
        <p:spPr bwMode="auto">
          <a:xfrm>
            <a:off x="-1" y="6164262"/>
            <a:ext cx="12436475" cy="838200"/>
          </a:xfrm>
          <a:prstGeom prst="rect">
            <a:avLst/>
          </a:prstGeom>
          <a:solidFill>
            <a:sysClr val="window" lastClr="FFFFFF"/>
          </a:solidFill>
          <a:ln w="9525" cap="flat" cmpd="sng" algn="ctr">
            <a:noFill/>
            <a:prstDash val="solid"/>
            <a:headEnd type="none" w="med" len="med"/>
            <a:tailEnd type="none" w="med" len="med"/>
          </a:ln>
          <a:effectLst>
            <a:outerShdw blurRad="101600" dist="12700" dir="16200000"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F6FC6">
                    <a:lumMod val="50000"/>
                  </a:srgbClr>
                </a:solidFill>
                <a:effectLst/>
                <a:uLnTx/>
                <a:uFillTx/>
                <a:latin typeface="Segoe UI Semibold" panose="020B0702040204020203" pitchFamily="34" charset="0"/>
                <a:ea typeface="Segoe UI" pitchFamily="34" charset="0"/>
                <a:cs typeface="Segoe UI Semibold" panose="020B0702040204020203" pitchFamily="34" charset="0"/>
              </a:rPr>
              <a:t>@VirtualDEVShow</a:t>
            </a:r>
            <a:endParaRPr kumimoji="0" lang="es-EC" sz="2000" b="0" i="0" u="none" strike="noStrike" kern="0" cap="none" spc="0" normalizeH="0" baseline="0" noProof="0" dirty="0">
              <a:ln>
                <a:noFill/>
              </a:ln>
              <a:solidFill>
                <a:prstClr val="white"/>
              </a:solidFill>
              <a:effectLst/>
              <a:uLnTx/>
              <a:uFillTx/>
              <a:latin typeface="Segoe UI"/>
              <a:ea typeface="+mn-ea"/>
              <a:cs typeface="+mn-cs"/>
            </a:endParaRPr>
          </a:p>
        </p:txBody>
      </p:sp>
      <p:sp>
        <p:nvSpPr>
          <p:cNvPr id="4" name="TextBox 5">
            <a:extLst>
              <a:ext uri="{FF2B5EF4-FFF2-40B4-BE49-F238E27FC236}">
                <a16:creationId xmlns:a16="http://schemas.microsoft.com/office/drawing/2014/main" id="{6B03A44B-27D8-066B-696B-4CEEC18B35A5}"/>
              </a:ext>
            </a:extLst>
          </p:cNvPr>
          <p:cNvSpPr txBox="1"/>
          <p:nvPr userDrawn="1"/>
        </p:nvSpPr>
        <p:spPr>
          <a:xfrm>
            <a:off x="9799637" y="6316662"/>
            <a:ext cx="2514600" cy="457200"/>
          </a:xfrm>
          <a:prstGeom prst="roundRect">
            <a:avLst/>
          </a:prstGeom>
          <a:solidFill>
            <a:srgbClr val="041338"/>
          </a:solidFill>
        </p:spPr>
        <p:txBody>
          <a:bodyPr wrap="square" lIns="182880" tIns="146304" rIns="182880" bIns="146304" rtlCol="0">
            <a:spAutoFit/>
          </a:bodyPr>
          <a:lstStyle/>
          <a:p>
            <a:pPr>
              <a:lnSpc>
                <a:spcPct val="90000"/>
              </a:lnSpc>
              <a:spcAft>
                <a:spcPts val="600"/>
              </a:spcAft>
            </a:pPr>
            <a:endParaRPr lang="es-ES" dirty="0">
              <a:solidFill>
                <a:srgbClr val="002060"/>
              </a:solidFill>
              <a:latin typeface="Segoe UI Semibold" panose="020B0702040204020203" pitchFamily="34" charset="0"/>
              <a:cs typeface="Segoe UI Semibold" panose="020B0702040204020203" pitchFamily="34" charset="0"/>
            </a:endParaRPr>
          </a:p>
        </p:txBody>
      </p:sp>
      <p:sp>
        <p:nvSpPr>
          <p:cNvPr id="5" name="TextBox 5">
            <a:extLst>
              <a:ext uri="{FF2B5EF4-FFF2-40B4-BE49-F238E27FC236}">
                <a16:creationId xmlns:a16="http://schemas.microsoft.com/office/drawing/2014/main" id="{15140511-4884-3639-A679-1A9AEFE07C07}"/>
              </a:ext>
            </a:extLst>
          </p:cNvPr>
          <p:cNvSpPr txBox="1"/>
          <p:nvPr userDrawn="1"/>
        </p:nvSpPr>
        <p:spPr>
          <a:xfrm>
            <a:off x="122238" y="6316662"/>
            <a:ext cx="9555162" cy="457200"/>
          </a:xfrm>
          <a:prstGeom prst="roundRect">
            <a:avLst/>
          </a:prstGeom>
          <a:solidFill>
            <a:srgbClr val="041338"/>
          </a:solidFill>
        </p:spPr>
        <p:txBody>
          <a:bodyPr wrap="square" lIns="182880" tIns="146304" rIns="182880" bIns="146304" rtlCol="0">
            <a:spAutoFit/>
          </a:bodyPr>
          <a:lstStyle/>
          <a:p>
            <a:pPr>
              <a:lnSpc>
                <a:spcPct val="90000"/>
              </a:lnSpc>
              <a:spcAft>
                <a:spcPts val="600"/>
              </a:spcAft>
            </a:pPr>
            <a:endParaRPr lang="es-ES" dirty="0">
              <a:solidFill>
                <a:srgbClr val="002060"/>
              </a:solidFill>
              <a:latin typeface="Segoe UI Semibold" panose="020B0702040204020203" pitchFamily="34" charset="0"/>
              <a:cs typeface="Segoe UI Semibold" panose="020B0702040204020203" pitchFamily="34" charset="0"/>
            </a:endParaRPr>
          </a:p>
        </p:txBody>
      </p:sp>
      <p:sp>
        <p:nvSpPr>
          <p:cNvPr id="25" name="CuadroTexto 30">
            <a:extLst>
              <a:ext uri="{FF2B5EF4-FFF2-40B4-BE49-F238E27FC236}">
                <a16:creationId xmlns:a16="http://schemas.microsoft.com/office/drawing/2014/main" id="{2152A86D-DABA-52B8-F0DE-DCB7A9C3B969}"/>
              </a:ext>
            </a:extLst>
          </p:cNvPr>
          <p:cNvSpPr txBox="1"/>
          <p:nvPr userDrawn="1"/>
        </p:nvSpPr>
        <p:spPr>
          <a:xfrm>
            <a:off x="9799637" y="6340835"/>
            <a:ext cx="2514600" cy="40011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@virtualdevshow</a:t>
            </a:r>
            <a:endParaRPr kumimoji="0" lang="es-EC" sz="2000" b="0" i="0" u="none" strike="noStrike" kern="0" cap="none" spc="0" normalizeH="0" baseline="0" noProof="0" dirty="0">
              <a:ln>
                <a:noFill/>
              </a:ln>
              <a:solidFill>
                <a:prstClr val="white"/>
              </a:solidFill>
              <a:effectLst/>
              <a:uLnTx/>
              <a:uFillTx/>
            </a:endParaRPr>
          </a:p>
        </p:txBody>
      </p:sp>
      <p:sp>
        <p:nvSpPr>
          <p:cNvPr id="26" name="Rectángulo 31">
            <a:extLst>
              <a:ext uri="{FF2B5EF4-FFF2-40B4-BE49-F238E27FC236}">
                <a16:creationId xmlns:a16="http://schemas.microsoft.com/office/drawing/2014/main" id="{B4C3F6F3-22E3-968D-652A-4A792EC20E03}"/>
              </a:ext>
            </a:extLst>
          </p:cNvPr>
          <p:cNvSpPr/>
          <p:nvPr userDrawn="1"/>
        </p:nvSpPr>
        <p:spPr bwMode="auto">
          <a:xfrm>
            <a:off x="-2" y="6891107"/>
            <a:ext cx="12436474" cy="103417"/>
          </a:xfrm>
          <a:prstGeom prst="rect">
            <a:avLst/>
          </a:prstGeom>
          <a:solidFill>
            <a:srgbClr val="00034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EC"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3" descr="A picture containing light, night&#10;&#10;Description automatically generated">
            <a:extLst>
              <a:ext uri="{FF2B5EF4-FFF2-40B4-BE49-F238E27FC236}">
                <a16:creationId xmlns:a16="http://schemas.microsoft.com/office/drawing/2014/main" id="{F462B9FB-407A-CB81-FD08-2DC5DBFDB7C6}"/>
              </a:ext>
            </a:extLst>
          </p:cNvPr>
          <p:cNvPicPr>
            <a:picLocks noChangeAspect="1"/>
          </p:cNvPicPr>
          <p:nvPr userDrawn="1"/>
        </p:nvPicPr>
        <p:blipFill rotWithShape="1">
          <a:blip r:embed="rId3"/>
          <a:srcRect l="1447" t="90374" b="8315"/>
          <a:stretch/>
        </p:blipFill>
        <p:spPr>
          <a:xfrm>
            <a:off x="-1" y="6891106"/>
            <a:ext cx="12436474" cy="111355"/>
          </a:xfrm>
          <a:prstGeom prst="rect">
            <a:avLst/>
          </a:prstGeom>
        </p:spPr>
      </p:pic>
      <p:pic>
        <p:nvPicPr>
          <p:cNvPr id="28" name="Picture 27">
            <a:extLst>
              <a:ext uri="{FF2B5EF4-FFF2-40B4-BE49-F238E27FC236}">
                <a16:creationId xmlns:a16="http://schemas.microsoft.com/office/drawing/2014/main" id="{49B99045-DBCA-4AB6-DA0A-885A183E5A51}"/>
              </a:ext>
            </a:extLst>
          </p:cNvPr>
          <p:cNvPicPr>
            <a:picLocks noChangeAspect="1"/>
          </p:cNvPicPr>
          <p:nvPr userDrawn="1"/>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5380037" y="6424868"/>
            <a:ext cx="4080903" cy="242788"/>
          </a:xfrm>
          <a:prstGeom prst="rect">
            <a:avLst/>
          </a:prstGeom>
        </p:spPr>
      </p:pic>
      <p:sp>
        <p:nvSpPr>
          <p:cNvPr id="29" name="CuadroTexto 29">
            <a:extLst>
              <a:ext uri="{FF2B5EF4-FFF2-40B4-BE49-F238E27FC236}">
                <a16:creationId xmlns:a16="http://schemas.microsoft.com/office/drawing/2014/main" id="{5BEF2DFC-BB24-9723-1B93-3C6B3341B691}"/>
              </a:ext>
            </a:extLst>
          </p:cNvPr>
          <p:cNvSpPr txBox="1"/>
          <p:nvPr userDrawn="1"/>
        </p:nvSpPr>
        <p:spPr>
          <a:xfrm>
            <a:off x="614089" y="6340835"/>
            <a:ext cx="5070747"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C" sz="20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Global Azure 2024</a:t>
            </a:r>
            <a:endParaRPr kumimoji="0" lang="es-EC" sz="2000" b="0" i="0" u="none" strike="noStrike" kern="0" cap="none" spc="0" normalizeH="0" baseline="0" noProof="0" dirty="0">
              <a:ln>
                <a:noFill/>
              </a:ln>
              <a:solidFill>
                <a:prstClr val="white"/>
              </a:solidFill>
              <a:effectLst/>
              <a:uLnTx/>
              <a:uFillTx/>
            </a:endParaRPr>
          </a:p>
        </p:txBody>
      </p:sp>
      <p:pic>
        <p:nvPicPr>
          <p:cNvPr id="30" name="Picture 2">
            <a:extLst>
              <a:ext uri="{FF2B5EF4-FFF2-40B4-BE49-F238E27FC236}">
                <a16:creationId xmlns:a16="http://schemas.microsoft.com/office/drawing/2014/main" id="{3903A29D-EF08-B5E5-F59D-BBD99AED09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9127" y="6414427"/>
            <a:ext cx="334963" cy="25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1" r:id="rId1"/>
    <p:sldLayoutId id="2147484300" r:id="rId2"/>
    <p:sldLayoutId id="2147484295" r:id="rId3"/>
    <p:sldLayoutId id="2147484249"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4708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dirty="0"/>
              <a:t>Creando un recurso en Azure</a:t>
            </a:r>
            <a:endParaRPr lang="en-US" dirty="0"/>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10" name="Picture 9">
            <a:extLst>
              <a:ext uri="{FF2B5EF4-FFF2-40B4-BE49-F238E27FC236}">
                <a16:creationId xmlns:a16="http://schemas.microsoft.com/office/drawing/2014/main" id="{29C3E3DD-AF8F-4343-8E15-29A563D41968}"/>
              </a:ext>
            </a:extLst>
          </p:cNvPr>
          <p:cNvPicPr>
            <a:picLocks noChangeAspect="1"/>
          </p:cNvPicPr>
          <p:nvPr/>
        </p:nvPicPr>
        <p:blipFill>
          <a:blip r:embed="rId2"/>
          <a:stretch>
            <a:fillRect/>
          </a:stretch>
        </p:blipFill>
        <p:spPr>
          <a:xfrm>
            <a:off x="6739747" y="68262"/>
            <a:ext cx="5574490" cy="6236368"/>
          </a:xfrm>
          <a:prstGeom prst="rect">
            <a:avLst/>
          </a:prstGeom>
        </p:spPr>
      </p:pic>
    </p:spTree>
    <p:extLst>
      <p:ext uri="{BB962C8B-B14F-4D97-AF65-F5344CB8AC3E}">
        <p14:creationId xmlns:p14="http://schemas.microsoft.com/office/powerpoint/2010/main" val="25994331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8590E-AB66-3B98-71A6-5A728E2476F0}"/>
              </a:ext>
            </a:extLst>
          </p:cNvPr>
          <p:cNvSpPr>
            <a:spLocks noGrp="1"/>
          </p:cNvSpPr>
          <p:nvPr>
            <p:ph type="body" sz="quarter" idx="10"/>
          </p:nvPr>
        </p:nvSpPr>
        <p:spPr>
          <a:xfrm>
            <a:off x="503237" y="1524682"/>
            <a:ext cx="7924800" cy="4999830"/>
          </a:xfrm>
        </p:spPr>
        <p:txBody>
          <a:bodyPr/>
          <a:lstStyle/>
          <a:p>
            <a:pPr algn="just"/>
            <a:r>
              <a:rPr lang="es-ES" sz="2100" dirty="0">
                <a:latin typeface="+mn-lt"/>
              </a:rPr>
              <a:t>Entre las características clave de la </a:t>
            </a:r>
            <a:r>
              <a:rPr lang="es-ES" sz="2100" b="1" dirty="0">
                <a:latin typeface="+mn-lt"/>
              </a:rPr>
              <a:t>mensajería avanzada </a:t>
            </a:r>
            <a:r>
              <a:rPr lang="es-ES" sz="2100" dirty="0">
                <a:latin typeface="+mn-lt"/>
              </a:rPr>
              <a:t>de Azure </a:t>
            </a:r>
            <a:r>
              <a:rPr lang="es-ES" sz="2100" dirty="0" err="1">
                <a:latin typeface="+mn-lt"/>
              </a:rPr>
              <a:t>Communications</a:t>
            </a:r>
            <a:r>
              <a:rPr lang="es-ES" sz="2100" dirty="0">
                <a:latin typeface="+mn-lt"/>
              </a:rPr>
              <a:t> </a:t>
            </a:r>
            <a:r>
              <a:rPr lang="es-ES" sz="2100" dirty="0" err="1">
                <a:latin typeface="+mn-lt"/>
              </a:rPr>
              <a:t>Services</a:t>
            </a:r>
            <a:r>
              <a:rPr lang="es-ES" sz="2100" dirty="0">
                <a:latin typeface="+mn-lt"/>
              </a:rPr>
              <a:t> para </a:t>
            </a:r>
            <a:r>
              <a:rPr lang="es-ES" sz="2100" b="1" dirty="0">
                <a:latin typeface="+mn-lt"/>
              </a:rPr>
              <a:t>WhatsApp </a:t>
            </a:r>
            <a:r>
              <a:rPr lang="es-ES" sz="2100" dirty="0">
                <a:latin typeface="+mn-lt"/>
              </a:rPr>
              <a:t>se incluyen:</a:t>
            </a:r>
          </a:p>
          <a:p>
            <a:pPr algn="just"/>
            <a:endParaRPr lang="es-ES" sz="2100" dirty="0">
              <a:latin typeface="+mn-lt"/>
            </a:endParaRPr>
          </a:p>
          <a:p>
            <a:pPr marL="342900" indent="-342900" algn="just">
              <a:buFont typeface="Arial" panose="020B0604020202020204" pitchFamily="34" charset="0"/>
              <a:buChar char="•"/>
            </a:pPr>
            <a:r>
              <a:rPr lang="es-ES" sz="2100" dirty="0">
                <a:latin typeface="+mn-lt"/>
              </a:rPr>
              <a:t>Conecta cuentas </a:t>
            </a:r>
            <a:r>
              <a:rPr lang="es-ES" sz="2100" b="1" dirty="0">
                <a:latin typeface="+mn-lt"/>
              </a:rPr>
              <a:t>empresariales </a:t>
            </a:r>
            <a:r>
              <a:rPr lang="es-ES" sz="2100" dirty="0">
                <a:latin typeface="+mn-lt"/>
              </a:rPr>
              <a:t>de </a:t>
            </a:r>
            <a:r>
              <a:rPr lang="es-ES" sz="2100" b="1" dirty="0">
                <a:latin typeface="+mn-lt"/>
              </a:rPr>
              <a:t>WhatsApp </a:t>
            </a:r>
            <a:r>
              <a:rPr lang="es-ES" sz="2100" dirty="0">
                <a:latin typeface="+mn-lt"/>
              </a:rPr>
              <a:t>(nuevas o existentes) a Azure </a:t>
            </a:r>
            <a:r>
              <a:rPr lang="es-ES" sz="2100" dirty="0" err="1">
                <a:latin typeface="+mn-lt"/>
              </a:rPr>
              <a:t>Communication</a:t>
            </a:r>
            <a:r>
              <a:rPr lang="es-ES" sz="2100" dirty="0">
                <a:latin typeface="+mn-lt"/>
              </a:rPr>
              <a:t> </a:t>
            </a:r>
            <a:r>
              <a:rPr lang="es-ES" sz="2100" dirty="0" err="1">
                <a:latin typeface="+mn-lt"/>
              </a:rPr>
              <a:t>Services</a:t>
            </a:r>
            <a:r>
              <a:rPr lang="es-ES" sz="2100" dirty="0">
                <a:latin typeface="+mn-lt"/>
              </a:rPr>
              <a:t>.</a:t>
            </a:r>
          </a:p>
          <a:p>
            <a:pPr marL="342900" indent="-342900" algn="just">
              <a:buFont typeface="Arial" panose="020B0604020202020204" pitchFamily="34" charset="0"/>
              <a:buChar char="•"/>
            </a:pPr>
            <a:r>
              <a:rPr lang="es-ES" sz="2100" dirty="0">
                <a:latin typeface="+mn-lt"/>
              </a:rPr>
              <a:t>Participa en </a:t>
            </a:r>
            <a:r>
              <a:rPr lang="es-ES" sz="2100" b="1" dirty="0">
                <a:latin typeface="+mn-lt"/>
              </a:rPr>
              <a:t>conversaciones </a:t>
            </a:r>
            <a:r>
              <a:rPr lang="es-ES" sz="2100" dirty="0">
                <a:latin typeface="+mn-lt"/>
              </a:rPr>
              <a:t>con usuarios de WhatsApp en todo el mundo.</a:t>
            </a:r>
          </a:p>
          <a:p>
            <a:pPr marL="342900" indent="-342900" algn="just">
              <a:buFont typeface="Arial" panose="020B0604020202020204" pitchFamily="34" charset="0"/>
              <a:buChar char="•"/>
            </a:pPr>
            <a:r>
              <a:rPr lang="es-ES" sz="2100" dirty="0">
                <a:latin typeface="+mn-lt"/>
              </a:rPr>
              <a:t>Da soporte técnico a conversaciones iniciadas por el cliente o por el negocio.</a:t>
            </a:r>
          </a:p>
          <a:p>
            <a:pPr marL="342900" indent="-342900" algn="just">
              <a:buFont typeface="Arial" panose="020B0604020202020204" pitchFamily="34" charset="0"/>
              <a:buChar char="•"/>
            </a:pPr>
            <a:r>
              <a:rPr lang="es-ES" sz="2100" dirty="0">
                <a:latin typeface="+mn-lt"/>
              </a:rPr>
              <a:t>Inicia conversaciones con usuarios de WhatsApp mediante </a:t>
            </a:r>
            <a:r>
              <a:rPr lang="es-ES" sz="2100" b="1" dirty="0">
                <a:latin typeface="+mn-lt"/>
              </a:rPr>
              <a:t>plantillas</a:t>
            </a:r>
            <a:r>
              <a:rPr lang="es-ES" sz="2100" dirty="0">
                <a:latin typeface="+mn-lt"/>
              </a:rPr>
              <a:t>.</a:t>
            </a:r>
          </a:p>
          <a:p>
            <a:pPr marL="342900" indent="-342900" algn="just">
              <a:buFont typeface="Arial" panose="020B0604020202020204" pitchFamily="34" charset="0"/>
              <a:buChar char="•"/>
            </a:pPr>
            <a:r>
              <a:rPr lang="es-ES" sz="2100" dirty="0">
                <a:latin typeface="+mn-lt"/>
              </a:rPr>
              <a:t>Responde a las consultas del usuario y desencadena la automatización mediante notificaciones de </a:t>
            </a:r>
            <a:r>
              <a:rPr lang="es-ES" sz="2100" b="1" dirty="0">
                <a:latin typeface="+mn-lt"/>
              </a:rPr>
              <a:t>Azure </a:t>
            </a:r>
            <a:r>
              <a:rPr lang="es-ES" sz="2100" b="1" dirty="0" err="1">
                <a:latin typeface="+mn-lt"/>
              </a:rPr>
              <a:t>Event</a:t>
            </a:r>
            <a:r>
              <a:rPr lang="es-ES" sz="2100" b="1" dirty="0">
                <a:latin typeface="+mn-lt"/>
              </a:rPr>
              <a:t> </a:t>
            </a:r>
            <a:r>
              <a:rPr lang="es-ES" sz="2100" b="1" dirty="0" err="1">
                <a:latin typeface="+mn-lt"/>
              </a:rPr>
              <a:t>Grid</a:t>
            </a:r>
            <a:r>
              <a:rPr lang="es-ES" sz="2100" dirty="0">
                <a:latin typeface="+mn-lt"/>
              </a:rPr>
              <a:t>.</a:t>
            </a:r>
          </a:p>
          <a:p>
            <a:pPr marL="342900" indent="-342900" algn="just">
              <a:buFont typeface="Arial" panose="020B0604020202020204" pitchFamily="34" charset="0"/>
              <a:buChar char="•"/>
            </a:pPr>
            <a:r>
              <a:rPr lang="es-ES" sz="2100" dirty="0">
                <a:latin typeface="+mn-lt"/>
              </a:rPr>
              <a:t>Recibe informes de entrega acerca de los mensajes enviados, entregados y leídos.</a:t>
            </a:r>
            <a:endParaRPr lang="es-EC" sz="2100" dirty="0">
              <a:latin typeface="+mn-lt"/>
            </a:endParaRPr>
          </a:p>
        </p:txBody>
      </p:sp>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Mensajería avanzada - WhatsApp</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5124" name="Picture 4" descr="Build a WhatsApp chatbot using Microsoft Azure">
            <a:extLst>
              <a:ext uri="{FF2B5EF4-FFF2-40B4-BE49-F238E27FC236}">
                <a16:creationId xmlns:a16="http://schemas.microsoft.com/office/drawing/2014/main" id="{3A9992FD-945A-4BE0-826A-2A22F7D14A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155" r="27787" b="1434"/>
          <a:stretch/>
        </p:blipFill>
        <p:spPr bwMode="auto">
          <a:xfrm>
            <a:off x="8550275" y="1973262"/>
            <a:ext cx="3886200" cy="269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8827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123A9-B5C7-205D-8366-17C01BF3B229}"/>
              </a:ext>
            </a:extLst>
          </p:cNvPr>
          <p:cNvSpPr>
            <a:spLocks noGrp="1"/>
          </p:cNvSpPr>
          <p:nvPr>
            <p:ph type="body" sz="quarter" idx="13"/>
          </p:nvPr>
        </p:nvSpPr>
        <p:spPr>
          <a:xfrm>
            <a:off x="554990" y="3954780"/>
            <a:ext cx="9363061" cy="1551194"/>
          </a:xfrm>
        </p:spPr>
        <p:txBody>
          <a:bodyPr/>
          <a:lstStyle/>
          <a:p>
            <a:r>
              <a:rPr lang="en-US" dirty="0" err="1"/>
              <a:t>Explorando</a:t>
            </a:r>
            <a:r>
              <a:rPr lang="en-US" dirty="0"/>
              <a:t> la </a:t>
            </a:r>
            <a:r>
              <a:rPr lang="en-US" dirty="0" err="1"/>
              <a:t>mensajería</a:t>
            </a:r>
            <a:r>
              <a:rPr lang="en-US" dirty="0"/>
              <a:t> </a:t>
            </a:r>
            <a:r>
              <a:rPr lang="en-US" dirty="0" err="1"/>
              <a:t>avanzada</a:t>
            </a:r>
            <a:r>
              <a:rPr lang="en-US" dirty="0"/>
              <a:t> (WhatsApp) </a:t>
            </a:r>
            <a:r>
              <a:rPr lang="en-US" dirty="0" err="1"/>
              <a:t>en</a:t>
            </a:r>
            <a:r>
              <a:rPr lang="en-US" dirty="0"/>
              <a:t> Azure Communication Services – </a:t>
            </a:r>
            <a:r>
              <a:rPr lang="en-US" dirty="0" err="1"/>
              <a:t>Enviando</a:t>
            </a:r>
            <a:r>
              <a:rPr lang="en-US" dirty="0"/>
              <a:t> </a:t>
            </a:r>
            <a:r>
              <a:rPr lang="en-US" dirty="0" err="1"/>
              <a:t>mensajes</a:t>
            </a:r>
            <a:r>
              <a:rPr lang="en-US" dirty="0"/>
              <a:t> al </a:t>
            </a:r>
            <a:r>
              <a:rPr lang="en-US" dirty="0" err="1"/>
              <a:t>usuario</a:t>
            </a:r>
            <a:endParaRPr lang="en-US" dirty="0"/>
          </a:p>
        </p:txBody>
      </p:sp>
      <p:sp>
        <p:nvSpPr>
          <p:cNvPr id="3" name="Title 2">
            <a:extLst>
              <a:ext uri="{FF2B5EF4-FFF2-40B4-BE49-F238E27FC236}">
                <a16:creationId xmlns:a16="http://schemas.microsoft.com/office/drawing/2014/main" id="{7F09974F-AA93-FACE-5169-D4037FEBEB0C}"/>
              </a:ext>
            </a:extLst>
          </p:cNvPr>
          <p:cNvSpPr>
            <a:spLocks noGrp="1"/>
          </p:cNvSpPr>
          <p:nvPr>
            <p:ph type="title"/>
          </p:nvPr>
        </p:nvSpPr>
        <p:spPr/>
        <p:txBody>
          <a:bodyPr/>
          <a:lstStyle/>
          <a:p>
            <a:r>
              <a:rPr lang="es-EC" sz="5400" dirty="0">
                <a:solidFill>
                  <a:srgbClr val="00034D"/>
                </a:solidFill>
                <a:latin typeface="Segoe UI Semibold" panose="020B0702040204020203" pitchFamily="34" charset="0"/>
                <a:cs typeface="Segoe UI Semibold" panose="020B0702040204020203" pitchFamily="34" charset="0"/>
              </a:rPr>
              <a:t>Demo #2 </a:t>
            </a:r>
            <a:endParaRPr lang="en-US" sz="5400" dirty="0">
              <a:solidFill>
                <a:srgbClr val="00034D"/>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69054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Probando la conexión</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A480F439-35F6-4D02-8224-0E87D9125C54}"/>
              </a:ext>
            </a:extLst>
          </p:cNvPr>
          <p:cNvPicPr>
            <a:picLocks noChangeAspect="1"/>
          </p:cNvPicPr>
          <p:nvPr/>
        </p:nvPicPr>
        <p:blipFill>
          <a:blip r:embed="rId2"/>
          <a:stretch>
            <a:fillRect/>
          </a:stretch>
        </p:blipFill>
        <p:spPr>
          <a:xfrm>
            <a:off x="4922837" y="173004"/>
            <a:ext cx="7407282" cy="5974598"/>
          </a:xfrm>
          <a:prstGeom prst="rect">
            <a:avLst/>
          </a:prstGeom>
        </p:spPr>
      </p:pic>
      <p:pic>
        <p:nvPicPr>
          <p:cNvPr id="6" name="Picture 5">
            <a:extLst>
              <a:ext uri="{FF2B5EF4-FFF2-40B4-BE49-F238E27FC236}">
                <a16:creationId xmlns:a16="http://schemas.microsoft.com/office/drawing/2014/main" id="{670E4CC9-40AA-447F-9189-E9D3B34C4833}"/>
              </a:ext>
            </a:extLst>
          </p:cNvPr>
          <p:cNvPicPr>
            <a:picLocks noChangeAspect="1"/>
          </p:cNvPicPr>
          <p:nvPr/>
        </p:nvPicPr>
        <p:blipFill rotWithShape="1">
          <a:blip r:embed="rId3"/>
          <a:srcRect b="68923"/>
          <a:stretch/>
        </p:blipFill>
        <p:spPr>
          <a:xfrm>
            <a:off x="903312" y="2381601"/>
            <a:ext cx="3314650" cy="2173705"/>
          </a:xfrm>
          <a:prstGeom prst="rect">
            <a:avLst/>
          </a:prstGeom>
        </p:spPr>
      </p:pic>
    </p:spTree>
    <p:extLst>
      <p:ext uri="{BB962C8B-B14F-4D97-AF65-F5344CB8AC3E}">
        <p14:creationId xmlns:p14="http://schemas.microsoft.com/office/powerpoint/2010/main" val="27191445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Enviando una plantilla al usuario (1)</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03B0907B-2B9A-488B-8966-B2ECD6A3570B}"/>
              </a:ext>
            </a:extLst>
          </p:cNvPr>
          <p:cNvPicPr>
            <a:picLocks noChangeAspect="1"/>
          </p:cNvPicPr>
          <p:nvPr/>
        </p:nvPicPr>
        <p:blipFill>
          <a:blip r:embed="rId2"/>
          <a:stretch>
            <a:fillRect/>
          </a:stretch>
        </p:blipFill>
        <p:spPr>
          <a:xfrm>
            <a:off x="5743672" y="449262"/>
            <a:ext cx="6646765" cy="5815088"/>
          </a:xfrm>
          <a:prstGeom prst="rect">
            <a:avLst/>
          </a:prstGeom>
        </p:spPr>
      </p:pic>
    </p:spTree>
    <p:extLst>
      <p:ext uri="{BB962C8B-B14F-4D97-AF65-F5344CB8AC3E}">
        <p14:creationId xmlns:p14="http://schemas.microsoft.com/office/powerpoint/2010/main" val="38591204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Enviando una plantilla al usuario (2)</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018D9BFD-736F-4162-81BB-B31C215709B4}"/>
              </a:ext>
            </a:extLst>
          </p:cNvPr>
          <p:cNvPicPr>
            <a:picLocks noChangeAspect="1"/>
          </p:cNvPicPr>
          <p:nvPr/>
        </p:nvPicPr>
        <p:blipFill>
          <a:blip r:embed="rId2"/>
          <a:stretch>
            <a:fillRect/>
          </a:stretch>
        </p:blipFill>
        <p:spPr>
          <a:xfrm>
            <a:off x="354232" y="1190782"/>
            <a:ext cx="5483005" cy="5120851"/>
          </a:xfrm>
          <a:prstGeom prst="rect">
            <a:avLst/>
          </a:prstGeom>
        </p:spPr>
      </p:pic>
      <p:pic>
        <p:nvPicPr>
          <p:cNvPr id="9" name="Picture 8">
            <a:extLst>
              <a:ext uri="{FF2B5EF4-FFF2-40B4-BE49-F238E27FC236}">
                <a16:creationId xmlns:a16="http://schemas.microsoft.com/office/drawing/2014/main" id="{88D1CB1E-F8AF-4740-BE74-2DFA2DDAE0DE}"/>
              </a:ext>
            </a:extLst>
          </p:cNvPr>
          <p:cNvPicPr>
            <a:picLocks noChangeAspect="1"/>
          </p:cNvPicPr>
          <p:nvPr/>
        </p:nvPicPr>
        <p:blipFill rotWithShape="1">
          <a:blip r:embed="rId3"/>
          <a:srcRect b="54357"/>
          <a:stretch/>
        </p:blipFill>
        <p:spPr>
          <a:xfrm>
            <a:off x="6980237" y="2278062"/>
            <a:ext cx="3314650" cy="3192462"/>
          </a:xfrm>
          <a:prstGeom prst="rect">
            <a:avLst/>
          </a:prstGeom>
        </p:spPr>
      </p:pic>
    </p:spTree>
    <p:extLst>
      <p:ext uri="{BB962C8B-B14F-4D97-AF65-F5344CB8AC3E}">
        <p14:creationId xmlns:p14="http://schemas.microsoft.com/office/powerpoint/2010/main" val="24367764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Enviando un mensaje al usuario</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0E101749-078A-4C47-964C-47A0B6696446}"/>
              </a:ext>
            </a:extLst>
          </p:cNvPr>
          <p:cNvPicPr>
            <a:picLocks noChangeAspect="1"/>
          </p:cNvPicPr>
          <p:nvPr/>
        </p:nvPicPr>
        <p:blipFill>
          <a:blip r:embed="rId2"/>
          <a:stretch>
            <a:fillRect/>
          </a:stretch>
        </p:blipFill>
        <p:spPr>
          <a:xfrm>
            <a:off x="4541838" y="1228738"/>
            <a:ext cx="7391400" cy="5200302"/>
          </a:xfrm>
          <a:prstGeom prst="rect">
            <a:avLst/>
          </a:prstGeom>
        </p:spPr>
      </p:pic>
      <p:pic>
        <p:nvPicPr>
          <p:cNvPr id="10" name="Picture 9">
            <a:extLst>
              <a:ext uri="{FF2B5EF4-FFF2-40B4-BE49-F238E27FC236}">
                <a16:creationId xmlns:a16="http://schemas.microsoft.com/office/drawing/2014/main" id="{945224C2-AD38-4F8C-9C97-5D73D28C4522}"/>
              </a:ext>
            </a:extLst>
          </p:cNvPr>
          <p:cNvPicPr>
            <a:picLocks noChangeAspect="1"/>
          </p:cNvPicPr>
          <p:nvPr/>
        </p:nvPicPr>
        <p:blipFill rotWithShape="1">
          <a:blip r:embed="rId3"/>
          <a:srcRect b="50136"/>
          <a:stretch/>
        </p:blipFill>
        <p:spPr>
          <a:xfrm>
            <a:off x="350837" y="1753400"/>
            <a:ext cx="3314650" cy="3487724"/>
          </a:xfrm>
          <a:prstGeom prst="rect">
            <a:avLst/>
          </a:prstGeom>
        </p:spPr>
      </p:pic>
    </p:spTree>
    <p:extLst>
      <p:ext uri="{BB962C8B-B14F-4D97-AF65-F5344CB8AC3E}">
        <p14:creationId xmlns:p14="http://schemas.microsoft.com/office/powerpoint/2010/main" val="9808482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123A9-B5C7-205D-8366-17C01BF3B229}"/>
              </a:ext>
            </a:extLst>
          </p:cNvPr>
          <p:cNvSpPr>
            <a:spLocks noGrp="1"/>
          </p:cNvSpPr>
          <p:nvPr>
            <p:ph type="body" sz="quarter" idx="13"/>
          </p:nvPr>
        </p:nvSpPr>
        <p:spPr>
          <a:xfrm>
            <a:off x="554990" y="3954780"/>
            <a:ext cx="9363061" cy="664797"/>
          </a:xfrm>
        </p:spPr>
        <p:txBody>
          <a:bodyPr/>
          <a:lstStyle/>
          <a:p>
            <a:r>
              <a:rPr lang="en-US" dirty="0" err="1"/>
              <a:t>Creando</a:t>
            </a:r>
            <a:r>
              <a:rPr lang="en-US" dirty="0"/>
              <a:t> un canal</a:t>
            </a:r>
          </a:p>
        </p:txBody>
      </p:sp>
      <p:sp>
        <p:nvSpPr>
          <p:cNvPr id="3" name="Title 2">
            <a:extLst>
              <a:ext uri="{FF2B5EF4-FFF2-40B4-BE49-F238E27FC236}">
                <a16:creationId xmlns:a16="http://schemas.microsoft.com/office/drawing/2014/main" id="{7F09974F-AA93-FACE-5169-D4037FEBEB0C}"/>
              </a:ext>
            </a:extLst>
          </p:cNvPr>
          <p:cNvSpPr>
            <a:spLocks noGrp="1"/>
          </p:cNvSpPr>
          <p:nvPr>
            <p:ph type="title"/>
          </p:nvPr>
        </p:nvSpPr>
        <p:spPr/>
        <p:txBody>
          <a:bodyPr/>
          <a:lstStyle/>
          <a:p>
            <a:r>
              <a:rPr lang="es-EC" sz="5400" dirty="0">
                <a:solidFill>
                  <a:srgbClr val="00034D"/>
                </a:solidFill>
                <a:latin typeface="Segoe UI Semibold" panose="020B0702040204020203" pitchFamily="34" charset="0"/>
                <a:cs typeface="Segoe UI Semibold" panose="020B0702040204020203" pitchFamily="34" charset="0"/>
              </a:rPr>
              <a:t>Demo #3 </a:t>
            </a:r>
            <a:endParaRPr lang="en-US" sz="5400" dirty="0">
              <a:solidFill>
                <a:srgbClr val="00034D"/>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6029591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Añadiendo un canal (WhatsApp)</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D49B11A8-B18B-4B32-A5CC-0046F9F3A3B7}"/>
              </a:ext>
            </a:extLst>
          </p:cNvPr>
          <p:cNvPicPr>
            <a:picLocks noChangeAspect="1"/>
          </p:cNvPicPr>
          <p:nvPr/>
        </p:nvPicPr>
        <p:blipFill>
          <a:blip r:embed="rId2"/>
          <a:stretch>
            <a:fillRect/>
          </a:stretch>
        </p:blipFill>
        <p:spPr>
          <a:xfrm>
            <a:off x="232393" y="1450810"/>
            <a:ext cx="5985844" cy="4292519"/>
          </a:xfrm>
          <a:prstGeom prst="rect">
            <a:avLst/>
          </a:prstGeom>
        </p:spPr>
      </p:pic>
      <p:pic>
        <p:nvPicPr>
          <p:cNvPr id="6" name="Picture 5">
            <a:extLst>
              <a:ext uri="{FF2B5EF4-FFF2-40B4-BE49-F238E27FC236}">
                <a16:creationId xmlns:a16="http://schemas.microsoft.com/office/drawing/2014/main" id="{C21B78BE-5481-4768-A5C2-0000EBD42FF6}"/>
              </a:ext>
            </a:extLst>
          </p:cNvPr>
          <p:cNvPicPr>
            <a:picLocks noChangeAspect="1"/>
          </p:cNvPicPr>
          <p:nvPr/>
        </p:nvPicPr>
        <p:blipFill>
          <a:blip r:embed="rId3"/>
          <a:stretch>
            <a:fillRect/>
          </a:stretch>
        </p:blipFill>
        <p:spPr>
          <a:xfrm>
            <a:off x="6592774" y="2029932"/>
            <a:ext cx="4191363" cy="3162574"/>
          </a:xfrm>
          <a:prstGeom prst="rect">
            <a:avLst/>
          </a:prstGeom>
        </p:spPr>
      </p:pic>
    </p:spTree>
    <p:extLst>
      <p:ext uri="{BB962C8B-B14F-4D97-AF65-F5344CB8AC3E}">
        <p14:creationId xmlns:p14="http://schemas.microsoft.com/office/powerpoint/2010/main" val="18757982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err="1">
                <a:latin typeface="Segoe UI Semibold" panose="020B0702040204020203" pitchFamily="34" charset="0"/>
              </a:rPr>
              <a:t>Pre-requisitos</a:t>
            </a:r>
            <a:r>
              <a:rPr lang="es-419" b="0" dirty="0">
                <a:latin typeface="Segoe UI Semibold" panose="020B0702040204020203" pitchFamily="34" charset="0"/>
              </a:rPr>
              <a:t> para conectarte a un canal de WhatsApp</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41F3D49F-DB85-4644-ABE0-D2F19508BEF4}"/>
              </a:ext>
            </a:extLst>
          </p:cNvPr>
          <p:cNvPicPr>
            <a:picLocks noChangeAspect="1"/>
          </p:cNvPicPr>
          <p:nvPr/>
        </p:nvPicPr>
        <p:blipFill>
          <a:blip r:embed="rId3"/>
          <a:stretch>
            <a:fillRect/>
          </a:stretch>
        </p:blipFill>
        <p:spPr>
          <a:xfrm>
            <a:off x="122236" y="1287462"/>
            <a:ext cx="5189670" cy="4778154"/>
          </a:xfrm>
          <a:prstGeom prst="rect">
            <a:avLst/>
          </a:prstGeom>
        </p:spPr>
      </p:pic>
      <p:pic>
        <p:nvPicPr>
          <p:cNvPr id="6" name="Picture 5">
            <a:extLst>
              <a:ext uri="{FF2B5EF4-FFF2-40B4-BE49-F238E27FC236}">
                <a16:creationId xmlns:a16="http://schemas.microsoft.com/office/drawing/2014/main" id="{83049EDB-2B64-4352-AA82-5D12E62D2BE7}"/>
              </a:ext>
            </a:extLst>
          </p:cNvPr>
          <p:cNvPicPr>
            <a:picLocks noChangeAspect="1"/>
          </p:cNvPicPr>
          <p:nvPr/>
        </p:nvPicPr>
        <p:blipFill>
          <a:blip r:embed="rId4"/>
          <a:stretch>
            <a:fillRect/>
          </a:stretch>
        </p:blipFill>
        <p:spPr>
          <a:xfrm>
            <a:off x="5341903" y="3129112"/>
            <a:ext cx="6972336" cy="2028715"/>
          </a:xfrm>
          <a:prstGeom prst="rect">
            <a:avLst/>
          </a:prstGeom>
        </p:spPr>
      </p:pic>
    </p:spTree>
    <p:extLst>
      <p:ext uri="{BB962C8B-B14F-4D97-AF65-F5344CB8AC3E}">
        <p14:creationId xmlns:p14="http://schemas.microsoft.com/office/powerpoint/2010/main" val="14243018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B098F0-09B5-43C0-A610-07A45F7F267B}"/>
              </a:ext>
            </a:extLst>
          </p:cNvPr>
          <p:cNvSpPr>
            <a:spLocks noGrp="1"/>
          </p:cNvSpPr>
          <p:nvPr>
            <p:ph type="title"/>
          </p:nvPr>
        </p:nvSpPr>
        <p:spPr>
          <a:xfrm>
            <a:off x="554038" y="2278062"/>
            <a:ext cx="8254999" cy="1524002"/>
          </a:xfrm>
        </p:spPr>
        <p:txBody>
          <a:bodyPr/>
          <a:lstStyle/>
          <a:p>
            <a:r>
              <a:rPr lang="es-ES" sz="4400" dirty="0">
                <a:solidFill>
                  <a:srgbClr val="00034D"/>
                </a:solidFill>
                <a:latin typeface="Segoe UI Semibold" panose="020B0702040204020203" pitchFamily="34" charset="0"/>
              </a:rPr>
              <a:t>Integración de mensajería WhatsApp en nuestras apps con Azure </a:t>
            </a:r>
            <a:r>
              <a:rPr lang="es-ES" sz="4400" dirty="0" err="1">
                <a:solidFill>
                  <a:srgbClr val="00034D"/>
                </a:solidFill>
                <a:latin typeface="Segoe UI Semibold" panose="020B0702040204020203" pitchFamily="34" charset="0"/>
              </a:rPr>
              <a:t>Communication</a:t>
            </a:r>
            <a:r>
              <a:rPr lang="es-ES" sz="4400" dirty="0">
                <a:solidFill>
                  <a:srgbClr val="00034D"/>
                </a:solidFill>
                <a:latin typeface="Segoe UI Semibold" panose="020B0702040204020203" pitchFamily="34" charset="0"/>
              </a:rPr>
              <a:t> </a:t>
            </a:r>
            <a:r>
              <a:rPr lang="es-ES" sz="4400" dirty="0" err="1">
                <a:solidFill>
                  <a:srgbClr val="00034D"/>
                </a:solidFill>
                <a:latin typeface="Segoe UI Semibold" panose="020B0702040204020203" pitchFamily="34" charset="0"/>
              </a:rPr>
              <a:t>Services</a:t>
            </a:r>
            <a:endParaRPr lang="es-EC" sz="4400" dirty="0">
              <a:solidFill>
                <a:srgbClr val="00034D"/>
              </a:solidFill>
              <a:latin typeface="Segoe UI Semibold" panose="020B0702040204020203" pitchFamily="34" charset="0"/>
            </a:endParaRPr>
          </a:p>
        </p:txBody>
      </p:sp>
      <p:sp>
        <p:nvSpPr>
          <p:cNvPr id="16" name="Marcador de texto 2">
            <a:extLst>
              <a:ext uri="{FF2B5EF4-FFF2-40B4-BE49-F238E27FC236}">
                <a16:creationId xmlns:a16="http://schemas.microsoft.com/office/drawing/2014/main" id="{7F2A70FA-21FC-4CE6-83C2-3CB6AEBB27AF}"/>
              </a:ext>
            </a:extLst>
          </p:cNvPr>
          <p:cNvSpPr>
            <a:spLocks noGrp="1"/>
          </p:cNvSpPr>
          <p:nvPr>
            <p:ph type="body" sz="quarter" idx="12"/>
          </p:nvPr>
        </p:nvSpPr>
        <p:spPr>
          <a:xfrm>
            <a:off x="554038" y="4334931"/>
            <a:ext cx="6426199" cy="1372131"/>
          </a:xfrm>
        </p:spPr>
        <p:txBody>
          <a:bodyPr/>
          <a:lstStyle/>
          <a:p>
            <a:r>
              <a:rPr lang="es-EC" sz="3200" dirty="0">
                <a:solidFill>
                  <a:srgbClr val="00034D"/>
                </a:solidFill>
                <a:latin typeface="Segoe UI Semibold"/>
                <a:cs typeface="Segoe UI Semibold"/>
              </a:rPr>
              <a:t>Luis Beltrán</a:t>
            </a:r>
            <a:endParaRPr lang="es-EC" sz="3200" dirty="0">
              <a:solidFill>
                <a:srgbClr val="00034D"/>
              </a:solidFill>
              <a:latin typeface="Segoe UI Semibold" panose="020B0702040204020203" pitchFamily="34" charset="0"/>
              <a:cs typeface="Segoe UI Semibold" panose="020B0702040204020203" pitchFamily="34" charset="0"/>
            </a:endParaRPr>
          </a:p>
          <a:p>
            <a:r>
              <a:rPr lang="es-EC" sz="2400" b="0" dirty="0">
                <a:solidFill>
                  <a:srgbClr val="00034D"/>
                </a:solidFill>
                <a:latin typeface="+mn-lt"/>
              </a:rPr>
              <a:t>Microsoft MVP</a:t>
            </a:r>
          </a:p>
        </p:txBody>
      </p:sp>
    </p:spTree>
    <p:extLst>
      <p:ext uri="{BB962C8B-B14F-4D97-AF65-F5344CB8AC3E}">
        <p14:creationId xmlns:p14="http://schemas.microsoft.com/office/powerpoint/2010/main" val="307148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Número de teléfono</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F213940F-A69F-48D6-99D4-84636212A622}"/>
              </a:ext>
            </a:extLst>
          </p:cNvPr>
          <p:cNvPicPr>
            <a:picLocks noChangeAspect="1"/>
          </p:cNvPicPr>
          <p:nvPr/>
        </p:nvPicPr>
        <p:blipFill>
          <a:blip r:embed="rId2"/>
          <a:stretch>
            <a:fillRect/>
          </a:stretch>
        </p:blipFill>
        <p:spPr>
          <a:xfrm>
            <a:off x="13953" y="1165353"/>
            <a:ext cx="6317527" cy="2179509"/>
          </a:xfrm>
          <a:prstGeom prst="rect">
            <a:avLst/>
          </a:prstGeom>
        </p:spPr>
      </p:pic>
    </p:spTree>
    <p:extLst>
      <p:ext uri="{BB962C8B-B14F-4D97-AF65-F5344CB8AC3E}">
        <p14:creationId xmlns:p14="http://schemas.microsoft.com/office/powerpoint/2010/main" val="2117091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Conectar a WhatsApp – Azure (1)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82C6D506-D02D-4104-8984-F1C1CC8C8BB1}"/>
              </a:ext>
            </a:extLst>
          </p:cNvPr>
          <p:cNvPicPr>
            <a:picLocks noChangeAspect="1"/>
          </p:cNvPicPr>
          <p:nvPr/>
        </p:nvPicPr>
        <p:blipFill>
          <a:blip r:embed="rId2"/>
          <a:stretch>
            <a:fillRect/>
          </a:stretch>
        </p:blipFill>
        <p:spPr>
          <a:xfrm>
            <a:off x="281875" y="1439862"/>
            <a:ext cx="5938283" cy="3549318"/>
          </a:xfrm>
          <a:prstGeom prst="rect">
            <a:avLst/>
          </a:prstGeom>
        </p:spPr>
      </p:pic>
      <p:pic>
        <p:nvPicPr>
          <p:cNvPr id="5" name="Picture 4">
            <a:extLst>
              <a:ext uri="{FF2B5EF4-FFF2-40B4-BE49-F238E27FC236}">
                <a16:creationId xmlns:a16="http://schemas.microsoft.com/office/drawing/2014/main" id="{193C8BE2-E4AC-4494-BC22-5EAB0A98F3FA}"/>
              </a:ext>
            </a:extLst>
          </p:cNvPr>
          <p:cNvPicPr>
            <a:picLocks noChangeAspect="1"/>
          </p:cNvPicPr>
          <p:nvPr/>
        </p:nvPicPr>
        <p:blipFill>
          <a:blip r:embed="rId3"/>
          <a:stretch>
            <a:fillRect/>
          </a:stretch>
        </p:blipFill>
        <p:spPr>
          <a:xfrm>
            <a:off x="7361237" y="2079467"/>
            <a:ext cx="4000847" cy="3063505"/>
          </a:xfrm>
          <a:prstGeom prst="rect">
            <a:avLst/>
          </a:prstGeom>
        </p:spPr>
      </p:pic>
    </p:spTree>
    <p:extLst>
      <p:ext uri="{BB962C8B-B14F-4D97-AF65-F5344CB8AC3E}">
        <p14:creationId xmlns:p14="http://schemas.microsoft.com/office/powerpoint/2010/main" val="12403789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Conectar a WhatsApp – Facebook (1)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4EBDAEB1-CB00-46A7-B5F6-4F1C90EA227E}"/>
              </a:ext>
            </a:extLst>
          </p:cNvPr>
          <p:cNvPicPr>
            <a:picLocks noChangeAspect="1"/>
          </p:cNvPicPr>
          <p:nvPr/>
        </p:nvPicPr>
        <p:blipFill>
          <a:blip r:embed="rId2"/>
          <a:stretch>
            <a:fillRect/>
          </a:stretch>
        </p:blipFill>
        <p:spPr>
          <a:xfrm>
            <a:off x="198437" y="1439862"/>
            <a:ext cx="4313294" cy="4595258"/>
          </a:xfrm>
          <a:prstGeom prst="rect">
            <a:avLst/>
          </a:prstGeom>
        </p:spPr>
      </p:pic>
      <p:pic>
        <p:nvPicPr>
          <p:cNvPr id="9" name="Picture 8">
            <a:extLst>
              <a:ext uri="{FF2B5EF4-FFF2-40B4-BE49-F238E27FC236}">
                <a16:creationId xmlns:a16="http://schemas.microsoft.com/office/drawing/2014/main" id="{30C07A23-F276-458D-8B5E-D07B31DBB3A6}"/>
              </a:ext>
            </a:extLst>
          </p:cNvPr>
          <p:cNvPicPr>
            <a:picLocks noChangeAspect="1"/>
          </p:cNvPicPr>
          <p:nvPr/>
        </p:nvPicPr>
        <p:blipFill>
          <a:blip r:embed="rId3"/>
          <a:stretch>
            <a:fillRect/>
          </a:stretch>
        </p:blipFill>
        <p:spPr>
          <a:xfrm>
            <a:off x="4618037" y="1299049"/>
            <a:ext cx="4056939" cy="4876883"/>
          </a:xfrm>
          <a:prstGeom prst="rect">
            <a:avLst/>
          </a:prstGeom>
        </p:spPr>
      </p:pic>
      <p:pic>
        <p:nvPicPr>
          <p:cNvPr id="11" name="Picture 10">
            <a:extLst>
              <a:ext uri="{FF2B5EF4-FFF2-40B4-BE49-F238E27FC236}">
                <a16:creationId xmlns:a16="http://schemas.microsoft.com/office/drawing/2014/main" id="{BCA52E61-98FB-4EA5-AA13-F993C640213D}"/>
              </a:ext>
            </a:extLst>
          </p:cNvPr>
          <p:cNvPicPr>
            <a:picLocks noChangeAspect="1"/>
          </p:cNvPicPr>
          <p:nvPr/>
        </p:nvPicPr>
        <p:blipFill>
          <a:blip r:embed="rId4"/>
          <a:stretch>
            <a:fillRect/>
          </a:stretch>
        </p:blipFill>
        <p:spPr>
          <a:xfrm>
            <a:off x="8781282" y="2539432"/>
            <a:ext cx="4267570" cy="2103302"/>
          </a:xfrm>
          <a:prstGeom prst="rect">
            <a:avLst/>
          </a:prstGeom>
        </p:spPr>
      </p:pic>
    </p:spTree>
    <p:extLst>
      <p:ext uri="{BB962C8B-B14F-4D97-AF65-F5344CB8AC3E}">
        <p14:creationId xmlns:p14="http://schemas.microsoft.com/office/powerpoint/2010/main" val="6112148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Conectar a WhatsApp – Facebook (2)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9" name="Picture 8">
            <a:extLst>
              <a:ext uri="{FF2B5EF4-FFF2-40B4-BE49-F238E27FC236}">
                <a16:creationId xmlns:a16="http://schemas.microsoft.com/office/drawing/2014/main" id="{D7AD9054-5750-4E77-88A0-E2080CA03CE3}"/>
              </a:ext>
            </a:extLst>
          </p:cNvPr>
          <p:cNvPicPr>
            <a:picLocks noChangeAspect="1"/>
          </p:cNvPicPr>
          <p:nvPr/>
        </p:nvPicPr>
        <p:blipFill>
          <a:blip r:embed="rId2"/>
          <a:stretch>
            <a:fillRect/>
          </a:stretch>
        </p:blipFill>
        <p:spPr>
          <a:xfrm>
            <a:off x="168274" y="1210896"/>
            <a:ext cx="4320914" cy="5182049"/>
          </a:xfrm>
          <a:prstGeom prst="rect">
            <a:avLst/>
          </a:prstGeom>
        </p:spPr>
      </p:pic>
      <p:pic>
        <p:nvPicPr>
          <p:cNvPr id="11" name="Picture 10">
            <a:extLst>
              <a:ext uri="{FF2B5EF4-FFF2-40B4-BE49-F238E27FC236}">
                <a16:creationId xmlns:a16="http://schemas.microsoft.com/office/drawing/2014/main" id="{E1410049-421D-41E8-A784-53E23A26091D}"/>
              </a:ext>
            </a:extLst>
          </p:cNvPr>
          <p:cNvPicPr>
            <a:picLocks noChangeAspect="1"/>
          </p:cNvPicPr>
          <p:nvPr/>
        </p:nvPicPr>
        <p:blipFill>
          <a:blip r:embed="rId3"/>
          <a:stretch>
            <a:fillRect/>
          </a:stretch>
        </p:blipFill>
        <p:spPr>
          <a:xfrm>
            <a:off x="4846637" y="1973262"/>
            <a:ext cx="4648200" cy="3703513"/>
          </a:xfrm>
          <a:prstGeom prst="rect">
            <a:avLst/>
          </a:prstGeom>
        </p:spPr>
      </p:pic>
    </p:spTree>
    <p:extLst>
      <p:ext uri="{BB962C8B-B14F-4D97-AF65-F5344CB8AC3E}">
        <p14:creationId xmlns:p14="http://schemas.microsoft.com/office/powerpoint/2010/main" val="41762248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Conectar a WhatsApp – Facebook (3)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D4874318-E707-416F-A272-17074FD52306}"/>
              </a:ext>
            </a:extLst>
          </p:cNvPr>
          <p:cNvPicPr>
            <a:picLocks noChangeAspect="1"/>
          </p:cNvPicPr>
          <p:nvPr/>
        </p:nvPicPr>
        <p:blipFill>
          <a:blip r:embed="rId2"/>
          <a:stretch>
            <a:fillRect/>
          </a:stretch>
        </p:blipFill>
        <p:spPr>
          <a:xfrm>
            <a:off x="198437" y="1363661"/>
            <a:ext cx="5867400" cy="4928865"/>
          </a:xfrm>
          <a:prstGeom prst="rect">
            <a:avLst/>
          </a:prstGeom>
        </p:spPr>
      </p:pic>
      <p:pic>
        <p:nvPicPr>
          <p:cNvPr id="6" name="Picture 5">
            <a:extLst>
              <a:ext uri="{FF2B5EF4-FFF2-40B4-BE49-F238E27FC236}">
                <a16:creationId xmlns:a16="http://schemas.microsoft.com/office/drawing/2014/main" id="{AC2762D6-C865-41A4-B5ED-143E76E1DE44}"/>
              </a:ext>
            </a:extLst>
          </p:cNvPr>
          <p:cNvPicPr>
            <a:picLocks noChangeAspect="1"/>
          </p:cNvPicPr>
          <p:nvPr/>
        </p:nvPicPr>
        <p:blipFill>
          <a:blip r:embed="rId3"/>
          <a:stretch>
            <a:fillRect/>
          </a:stretch>
        </p:blipFill>
        <p:spPr>
          <a:xfrm>
            <a:off x="6370639" y="1363661"/>
            <a:ext cx="4251372" cy="2590801"/>
          </a:xfrm>
          <a:prstGeom prst="rect">
            <a:avLst/>
          </a:prstGeom>
        </p:spPr>
      </p:pic>
      <p:pic>
        <p:nvPicPr>
          <p:cNvPr id="9" name="Picture 8">
            <a:extLst>
              <a:ext uri="{FF2B5EF4-FFF2-40B4-BE49-F238E27FC236}">
                <a16:creationId xmlns:a16="http://schemas.microsoft.com/office/drawing/2014/main" id="{6FBCFD4B-CB6B-4947-A265-C3856F6E5DBC}"/>
              </a:ext>
            </a:extLst>
          </p:cNvPr>
          <p:cNvPicPr>
            <a:picLocks noChangeAspect="1"/>
          </p:cNvPicPr>
          <p:nvPr/>
        </p:nvPicPr>
        <p:blipFill>
          <a:blip r:embed="rId4"/>
          <a:stretch>
            <a:fillRect/>
          </a:stretch>
        </p:blipFill>
        <p:spPr>
          <a:xfrm>
            <a:off x="6370639" y="4123510"/>
            <a:ext cx="3974358" cy="2149046"/>
          </a:xfrm>
          <a:prstGeom prst="rect">
            <a:avLst/>
          </a:prstGeom>
        </p:spPr>
      </p:pic>
    </p:spTree>
    <p:extLst>
      <p:ext uri="{BB962C8B-B14F-4D97-AF65-F5344CB8AC3E}">
        <p14:creationId xmlns:p14="http://schemas.microsoft.com/office/powerpoint/2010/main" val="4741407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Conectar a WhatsApp – Facebook (4)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856DD34B-BFA7-4771-A385-AC90A3F65461}"/>
              </a:ext>
            </a:extLst>
          </p:cNvPr>
          <p:cNvPicPr>
            <a:picLocks noChangeAspect="1"/>
          </p:cNvPicPr>
          <p:nvPr/>
        </p:nvPicPr>
        <p:blipFill>
          <a:blip r:embed="rId2"/>
          <a:stretch>
            <a:fillRect/>
          </a:stretch>
        </p:blipFill>
        <p:spPr>
          <a:xfrm>
            <a:off x="350837" y="1287462"/>
            <a:ext cx="4495800" cy="3692081"/>
          </a:xfrm>
          <a:prstGeom prst="rect">
            <a:avLst/>
          </a:prstGeom>
        </p:spPr>
      </p:pic>
      <p:pic>
        <p:nvPicPr>
          <p:cNvPr id="9" name="Picture 8">
            <a:extLst>
              <a:ext uri="{FF2B5EF4-FFF2-40B4-BE49-F238E27FC236}">
                <a16:creationId xmlns:a16="http://schemas.microsoft.com/office/drawing/2014/main" id="{80B1FD5D-5F71-4309-BFED-97479A39942A}"/>
              </a:ext>
            </a:extLst>
          </p:cNvPr>
          <p:cNvPicPr>
            <a:picLocks noChangeAspect="1"/>
          </p:cNvPicPr>
          <p:nvPr/>
        </p:nvPicPr>
        <p:blipFill>
          <a:blip r:embed="rId3"/>
          <a:stretch>
            <a:fillRect/>
          </a:stretch>
        </p:blipFill>
        <p:spPr>
          <a:xfrm>
            <a:off x="4999037" y="1287462"/>
            <a:ext cx="4252328" cy="3566469"/>
          </a:xfrm>
          <a:prstGeom prst="rect">
            <a:avLst/>
          </a:prstGeom>
        </p:spPr>
      </p:pic>
    </p:spTree>
    <p:extLst>
      <p:ext uri="{BB962C8B-B14F-4D97-AF65-F5344CB8AC3E}">
        <p14:creationId xmlns:p14="http://schemas.microsoft.com/office/powerpoint/2010/main" val="13555717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Conectar a WhatsApp – Facebook (5)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3D3FEE23-0560-4D02-9E62-5E2DE40C1C9E}"/>
              </a:ext>
            </a:extLst>
          </p:cNvPr>
          <p:cNvPicPr>
            <a:picLocks noChangeAspect="1"/>
          </p:cNvPicPr>
          <p:nvPr/>
        </p:nvPicPr>
        <p:blipFill>
          <a:blip r:embed="rId2"/>
          <a:stretch>
            <a:fillRect/>
          </a:stretch>
        </p:blipFill>
        <p:spPr>
          <a:xfrm>
            <a:off x="503237" y="1439862"/>
            <a:ext cx="4876800" cy="2625969"/>
          </a:xfrm>
          <a:prstGeom prst="rect">
            <a:avLst/>
          </a:prstGeom>
        </p:spPr>
      </p:pic>
      <p:pic>
        <p:nvPicPr>
          <p:cNvPr id="8" name="Picture 7">
            <a:extLst>
              <a:ext uri="{FF2B5EF4-FFF2-40B4-BE49-F238E27FC236}">
                <a16:creationId xmlns:a16="http://schemas.microsoft.com/office/drawing/2014/main" id="{6C8EAFC1-884F-4DC5-83DF-28D9EF3D4D04}"/>
              </a:ext>
            </a:extLst>
          </p:cNvPr>
          <p:cNvPicPr>
            <a:picLocks noChangeAspect="1"/>
          </p:cNvPicPr>
          <p:nvPr/>
        </p:nvPicPr>
        <p:blipFill>
          <a:blip r:embed="rId3"/>
          <a:stretch>
            <a:fillRect/>
          </a:stretch>
        </p:blipFill>
        <p:spPr>
          <a:xfrm>
            <a:off x="5761037" y="1439862"/>
            <a:ext cx="5029200" cy="3902588"/>
          </a:xfrm>
          <a:prstGeom prst="rect">
            <a:avLst/>
          </a:prstGeom>
        </p:spPr>
      </p:pic>
    </p:spTree>
    <p:extLst>
      <p:ext uri="{BB962C8B-B14F-4D97-AF65-F5344CB8AC3E}">
        <p14:creationId xmlns:p14="http://schemas.microsoft.com/office/powerpoint/2010/main" val="20475964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Conectar a WhatsApp – Facebook (6) </a:t>
            </a:r>
            <a:endParaRPr lang="en-US" b="0" dirty="0">
              <a:latin typeface="Segoe UI Semibold" panose="020B0702040204020203" pitchFamily="34" charset="0"/>
            </a:endParaRPr>
          </a:p>
        </p:txBody>
      </p:sp>
      <p:pic>
        <p:nvPicPr>
          <p:cNvPr id="4" name="Picture 3">
            <a:extLst>
              <a:ext uri="{FF2B5EF4-FFF2-40B4-BE49-F238E27FC236}">
                <a16:creationId xmlns:a16="http://schemas.microsoft.com/office/drawing/2014/main" id="{EFB09161-0958-4B55-8C2C-803DB545EF3E}"/>
              </a:ext>
            </a:extLst>
          </p:cNvPr>
          <p:cNvPicPr>
            <a:picLocks noChangeAspect="1"/>
          </p:cNvPicPr>
          <p:nvPr/>
        </p:nvPicPr>
        <p:blipFill>
          <a:blip r:embed="rId2"/>
          <a:stretch>
            <a:fillRect/>
          </a:stretch>
        </p:blipFill>
        <p:spPr>
          <a:xfrm>
            <a:off x="0" y="1113552"/>
            <a:ext cx="5578323" cy="3619814"/>
          </a:xfrm>
          <a:prstGeom prst="rect">
            <a:avLst/>
          </a:prstGeom>
        </p:spPr>
      </p:pic>
      <p:pic>
        <p:nvPicPr>
          <p:cNvPr id="6" name="Picture 5">
            <a:extLst>
              <a:ext uri="{FF2B5EF4-FFF2-40B4-BE49-F238E27FC236}">
                <a16:creationId xmlns:a16="http://schemas.microsoft.com/office/drawing/2014/main" id="{EF54C623-71AD-467E-BE51-8D99D59D00B3}"/>
              </a:ext>
            </a:extLst>
          </p:cNvPr>
          <p:cNvPicPr>
            <a:picLocks noChangeAspect="1"/>
          </p:cNvPicPr>
          <p:nvPr/>
        </p:nvPicPr>
        <p:blipFill>
          <a:blip r:embed="rId3"/>
          <a:stretch>
            <a:fillRect/>
          </a:stretch>
        </p:blipFill>
        <p:spPr>
          <a:xfrm>
            <a:off x="1798637" y="4081778"/>
            <a:ext cx="11388941" cy="2615886"/>
          </a:xfrm>
          <a:prstGeom prst="rect">
            <a:avLst/>
          </a:prstGeom>
        </p:spPr>
      </p:pic>
    </p:spTree>
    <p:extLst>
      <p:ext uri="{BB962C8B-B14F-4D97-AF65-F5344CB8AC3E}">
        <p14:creationId xmlns:p14="http://schemas.microsoft.com/office/powerpoint/2010/main" val="30746953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Conectar a WhatsApp – Azure (2)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9778CC64-6E1F-4728-A199-A65CAE0BC864}"/>
              </a:ext>
            </a:extLst>
          </p:cNvPr>
          <p:cNvPicPr>
            <a:picLocks noChangeAspect="1"/>
          </p:cNvPicPr>
          <p:nvPr/>
        </p:nvPicPr>
        <p:blipFill>
          <a:blip r:embed="rId2"/>
          <a:stretch>
            <a:fillRect/>
          </a:stretch>
        </p:blipFill>
        <p:spPr>
          <a:xfrm>
            <a:off x="2846095" y="1973262"/>
            <a:ext cx="6744284" cy="4107536"/>
          </a:xfrm>
          <a:prstGeom prst="rect">
            <a:avLst/>
          </a:prstGeom>
        </p:spPr>
      </p:pic>
    </p:spTree>
    <p:extLst>
      <p:ext uri="{BB962C8B-B14F-4D97-AF65-F5344CB8AC3E}">
        <p14:creationId xmlns:p14="http://schemas.microsoft.com/office/powerpoint/2010/main" val="1120496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Revisar el estado de la conexión</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FEBC884E-3455-453B-8DF8-18F6085DB358}"/>
              </a:ext>
            </a:extLst>
          </p:cNvPr>
          <p:cNvPicPr>
            <a:picLocks noChangeAspect="1"/>
          </p:cNvPicPr>
          <p:nvPr/>
        </p:nvPicPr>
        <p:blipFill>
          <a:blip r:embed="rId2"/>
          <a:stretch>
            <a:fillRect/>
          </a:stretch>
        </p:blipFill>
        <p:spPr>
          <a:xfrm>
            <a:off x="0" y="1211262"/>
            <a:ext cx="4968671" cy="3467400"/>
          </a:xfrm>
          <a:prstGeom prst="rect">
            <a:avLst/>
          </a:prstGeom>
        </p:spPr>
      </p:pic>
      <p:pic>
        <p:nvPicPr>
          <p:cNvPr id="6" name="Picture 5">
            <a:extLst>
              <a:ext uri="{FF2B5EF4-FFF2-40B4-BE49-F238E27FC236}">
                <a16:creationId xmlns:a16="http://schemas.microsoft.com/office/drawing/2014/main" id="{97FC6665-7038-4BE8-9F7F-A8E490E2E82C}"/>
              </a:ext>
            </a:extLst>
          </p:cNvPr>
          <p:cNvPicPr>
            <a:picLocks noChangeAspect="1"/>
          </p:cNvPicPr>
          <p:nvPr/>
        </p:nvPicPr>
        <p:blipFill>
          <a:blip r:embed="rId3"/>
          <a:stretch>
            <a:fillRect/>
          </a:stretch>
        </p:blipFill>
        <p:spPr>
          <a:xfrm>
            <a:off x="2332037" y="4731865"/>
            <a:ext cx="9937341" cy="1607959"/>
          </a:xfrm>
          <a:prstGeom prst="rect">
            <a:avLst/>
          </a:prstGeom>
        </p:spPr>
      </p:pic>
    </p:spTree>
    <p:extLst>
      <p:ext uri="{BB962C8B-B14F-4D97-AF65-F5344CB8AC3E}">
        <p14:creationId xmlns:p14="http://schemas.microsoft.com/office/powerpoint/2010/main" val="12846887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8590E-AB66-3B98-71A6-5A728E2476F0}"/>
              </a:ext>
            </a:extLst>
          </p:cNvPr>
          <p:cNvSpPr>
            <a:spLocks noGrp="1"/>
          </p:cNvSpPr>
          <p:nvPr>
            <p:ph type="body" sz="quarter" idx="10"/>
          </p:nvPr>
        </p:nvSpPr>
        <p:spPr>
          <a:xfrm>
            <a:off x="503237" y="1524682"/>
            <a:ext cx="8322290" cy="4856714"/>
          </a:xfrm>
        </p:spPr>
        <p:txBody>
          <a:bodyPr/>
          <a:lstStyle/>
          <a:p>
            <a:pPr marL="342900" indent="-342900" algn="just">
              <a:buFont typeface="Arial" panose="020B0604020202020204" pitchFamily="34" charset="0"/>
              <a:buChar char="•"/>
            </a:pPr>
            <a:r>
              <a:rPr lang="es-EC" sz="2200" dirty="0">
                <a:latin typeface="+mn-lt"/>
              </a:rPr>
              <a:t>Un servicio que permite incorporar capacidades de comunicación</a:t>
            </a:r>
            <a:r>
              <a:rPr lang="en-US" sz="2200" dirty="0">
                <a:latin typeface="+mn-lt"/>
              </a:rPr>
              <a:t> </a:t>
            </a:r>
            <a:r>
              <a:rPr lang="en-US" sz="2200" dirty="0" err="1">
                <a:latin typeface="+mn-lt"/>
              </a:rPr>
              <a:t>en</a:t>
            </a:r>
            <a:r>
              <a:rPr lang="en-US" sz="2200" dirty="0">
                <a:latin typeface="+mn-lt"/>
              </a:rPr>
              <a:t> </a:t>
            </a:r>
            <a:r>
              <a:rPr lang="en-US" sz="2200" dirty="0" err="1">
                <a:latin typeface="+mn-lt"/>
              </a:rPr>
              <a:t>tiempo</a:t>
            </a:r>
            <a:r>
              <a:rPr lang="en-US" sz="2200" dirty="0">
                <a:latin typeface="+mn-lt"/>
              </a:rPr>
              <a:t> real </a:t>
            </a:r>
            <a:r>
              <a:rPr lang="en-US" sz="2200" dirty="0" err="1">
                <a:latin typeface="+mn-lt"/>
              </a:rPr>
              <a:t>en</a:t>
            </a:r>
            <a:r>
              <a:rPr lang="en-US" sz="2200" dirty="0">
                <a:latin typeface="+mn-lt"/>
              </a:rPr>
              <a:t> </a:t>
            </a:r>
            <a:r>
              <a:rPr lang="en-US" sz="2200" dirty="0" err="1">
                <a:latin typeface="+mn-lt"/>
              </a:rPr>
              <a:t>tus</a:t>
            </a:r>
            <a:r>
              <a:rPr lang="en-US" sz="2200" dirty="0">
                <a:latin typeface="+mn-lt"/>
              </a:rPr>
              <a:t> </a:t>
            </a:r>
            <a:r>
              <a:rPr lang="en-US" sz="2200" dirty="0" err="1">
                <a:latin typeface="+mn-lt"/>
              </a:rPr>
              <a:t>aplicaciones</a:t>
            </a:r>
            <a:r>
              <a:rPr lang="en-US" sz="2200" dirty="0">
                <a:latin typeface="+mn-lt"/>
              </a:rPr>
              <a:t> y </a:t>
            </a:r>
            <a:r>
              <a:rPr lang="en-US" sz="2200" dirty="0" err="1">
                <a:latin typeface="+mn-lt"/>
              </a:rPr>
              <a:t>sistemas</a:t>
            </a:r>
            <a:r>
              <a:rPr lang="en-US" sz="2200" dirty="0">
                <a:latin typeface="+mn-lt"/>
              </a:rPr>
              <a:t> por medio de APIs y SDKs.</a:t>
            </a:r>
          </a:p>
          <a:p>
            <a:pPr marL="342900" indent="-342900" algn="just">
              <a:buFont typeface="Arial" panose="020B0604020202020204" pitchFamily="34" charset="0"/>
              <a:buChar char="•"/>
            </a:pPr>
            <a:endParaRPr lang="en-US" sz="2200" dirty="0">
              <a:latin typeface="+mn-lt"/>
            </a:endParaRPr>
          </a:p>
          <a:p>
            <a:pPr marL="342900" indent="-342900" algn="just">
              <a:buFont typeface="Arial" panose="020B0604020202020204" pitchFamily="34" charset="0"/>
              <a:buChar char="•"/>
            </a:pPr>
            <a:r>
              <a:rPr lang="es-ES" sz="2200" dirty="0">
                <a:latin typeface="+mn-lt"/>
              </a:rPr>
              <a:t>Aporta experiencias conectadas a tus usuarios con tus productos. </a:t>
            </a:r>
          </a:p>
          <a:p>
            <a:pPr marL="342900" indent="-342900" algn="just">
              <a:buFont typeface="Arial" panose="020B0604020202020204" pitchFamily="34" charset="0"/>
              <a:buChar char="•"/>
            </a:pPr>
            <a:endParaRPr lang="es-ES" sz="2200" dirty="0">
              <a:latin typeface="+mn-lt"/>
            </a:endParaRPr>
          </a:p>
          <a:p>
            <a:pPr marL="342900" indent="-342900" algn="just">
              <a:buFont typeface="Arial" panose="020B0604020202020204" pitchFamily="34" charset="0"/>
              <a:buChar char="•"/>
            </a:pPr>
            <a:r>
              <a:rPr lang="es-ES" sz="2200" dirty="0">
                <a:latin typeface="+mn-lt"/>
              </a:rPr>
              <a:t>Permite que los desarrolladores integren fácilmente experiencias de comunicación como chat, voz, videollamadas, mensajes SMS y más en sus aplicaciones y sitios web. </a:t>
            </a:r>
          </a:p>
          <a:p>
            <a:pPr marL="342900" indent="-342900" algn="just">
              <a:buFont typeface="Arial" panose="020B0604020202020204" pitchFamily="34" charset="0"/>
              <a:buChar char="•"/>
            </a:pPr>
            <a:endParaRPr lang="es-ES" sz="2200" dirty="0">
              <a:latin typeface="+mn-lt"/>
            </a:endParaRPr>
          </a:p>
          <a:p>
            <a:pPr marL="342900" indent="-342900" algn="just">
              <a:buFont typeface="Arial" panose="020B0604020202020204" pitchFamily="34" charset="0"/>
              <a:buChar char="•"/>
            </a:pPr>
            <a:r>
              <a:rPr lang="es-ES" sz="2200" dirty="0">
                <a:latin typeface="+mn-lt"/>
              </a:rPr>
              <a:t>Puedes crear y administrar </a:t>
            </a:r>
            <a:r>
              <a:rPr lang="es-ES" sz="2200" dirty="0" err="1">
                <a:latin typeface="+mn-lt"/>
              </a:rPr>
              <a:t>endpoints</a:t>
            </a:r>
            <a:r>
              <a:rPr lang="es-ES" sz="2200" dirty="0">
                <a:latin typeface="+mn-lt"/>
              </a:rPr>
              <a:t> a los cuales tus aplicaciones puedan</a:t>
            </a:r>
            <a:r>
              <a:rPr lang="en-US" sz="2200" dirty="0">
                <a:latin typeface="+mn-lt"/>
              </a:rPr>
              <a:t> </a:t>
            </a:r>
            <a:r>
              <a:rPr lang="en-US" sz="2200" dirty="0" err="1">
                <a:latin typeface="+mn-lt"/>
              </a:rPr>
              <a:t>conectarse</a:t>
            </a:r>
            <a:r>
              <a:rPr lang="en-US" sz="2200" dirty="0">
                <a:latin typeface="+mn-lt"/>
              </a:rPr>
              <a:t> o </a:t>
            </a:r>
            <a:r>
              <a:rPr lang="en-US" sz="2200" dirty="0" err="1">
                <a:latin typeface="+mn-lt"/>
              </a:rPr>
              <a:t>invocar</a:t>
            </a:r>
            <a:r>
              <a:rPr lang="en-US" sz="2200" dirty="0">
                <a:latin typeface="+mn-lt"/>
              </a:rPr>
              <a:t> a </a:t>
            </a:r>
            <a:r>
              <a:rPr lang="en-US" sz="2200" dirty="0" err="1">
                <a:latin typeface="+mn-lt"/>
              </a:rPr>
              <a:t>través</a:t>
            </a:r>
            <a:r>
              <a:rPr lang="en-US" sz="2200" dirty="0">
                <a:latin typeface="+mn-lt"/>
              </a:rPr>
              <a:t> de una </a:t>
            </a:r>
            <a:r>
              <a:rPr lang="en-US" sz="2200" dirty="0" err="1">
                <a:latin typeface="+mn-lt"/>
              </a:rPr>
              <a:t>solicitud</a:t>
            </a:r>
            <a:r>
              <a:rPr lang="en-US" sz="2200" dirty="0">
                <a:latin typeface="+mn-lt"/>
              </a:rPr>
              <a:t> REST.</a:t>
            </a:r>
            <a:endParaRPr lang="es-ES" sz="2200" dirty="0">
              <a:latin typeface="+mn-lt"/>
            </a:endParaRPr>
          </a:p>
        </p:txBody>
      </p:sp>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Azure </a:t>
            </a:r>
            <a:r>
              <a:rPr lang="es-419" b="0" dirty="0" err="1">
                <a:latin typeface="Segoe UI Semibold" panose="020B0702040204020203" pitchFamily="34" charset="0"/>
              </a:rPr>
              <a:t>Communicatio</a:t>
            </a:r>
            <a:r>
              <a:rPr lang="es-419" dirty="0" err="1"/>
              <a:t>n</a:t>
            </a:r>
            <a:r>
              <a:rPr lang="es-419" dirty="0"/>
              <a:t> </a:t>
            </a:r>
            <a:r>
              <a:rPr lang="es-419" dirty="0" err="1"/>
              <a:t>Services</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9" name="Picture 2" descr="Azure Static Web App for a contact us page - DEV Community">
            <a:extLst>
              <a:ext uri="{FF2B5EF4-FFF2-40B4-BE49-F238E27FC236}">
                <a16:creationId xmlns:a16="http://schemas.microsoft.com/office/drawing/2014/main" id="{A79C01E0-C108-4769-8687-7E0129671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5099" y="1445792"/>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Microsoft Brings Azure Communication Services and Teams Together - UC Today">
            <a:extLst>
              <a:ext uri="{FF2B5EF4-FFF2-40B4-BE49-F238E27FC236}">
                <a16:creationId xmlns:a16="http://schemas.microsoft.com/office/drawing/2014/main" id="{F63182F3-F786-4814-AEB1-4FED54EA5B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5470" y="3795704"/>
            <a:ext cx="3506058" cy="175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0800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123A9-B5C7-205D-8366-17C01BF3B229}"/>
              </a:ext>
            </a:extLst>
          </p:cNvPr>
          <p:cNvSpPr>
            <a:spLocks noGrp="1"/>
          </p:cNvSpPr>
          <p:nvPr>
            <p:ph type="body" sz="quarter" idx="13"/>
          </p:nvPr>
        </p:nvSpPr>
        <p:spPr/>
        <p:txBody>
          <a:bodyPr/>
          <a:lstStyle/>
          <a:p>
            <a:r>
              <a:rPr lang="es-EC" dirty="0"/>
              <a:t>Creando una plantilla</a:t>
            </a:r>
            <a:endParaRPr lang="en-US" dirty="0"/>
          </a:p>
        </p:txBody>
      </p:sp>
      <p:sp>
        <p:nvSpPr>
          <p:cNvPr id="3" name="Title 2">
            <a:extLst>
              <a:ext uri="{FF2B5EF4-FFF2-40B4-BE49-F238E27FC236}">
                <a16:creationId xmlns:a16="http://schemas.microsoft.com/office/drawing/2014/main" id="{7F09974F-AA93-FACE-5169-D4037FEBEB0C}"/>
              </a:ext>
            </a:extLst>
          </p:cNvPr>
          <p:cNvSpPr>
            <a:spLocks noGrp="1"/>
          </p:cNvSpPr>
          <p:nvPr>
            <p:ph type="title"/>
          </p:nvPr>
        </p:nvSpPr>
        <p:spPr/>
        <p:txBody>
          <a:bodyPr/>
          <a:lstStyle/>
          <a:p>
            <a:r>
              <a:rPr lang="es-EC" sz="5400" dirty="0">
                <a:solidFill>
                  <a:srgbClr val="00034D"/>
                </a:solidFill>
                <a:latin typeface="Segoe UI Semibold" panose="020B0702040204020203" pitchFamily="34" charset="0"/>
                <a:cs typeface="Segoe UI Semibold" panose="020B0702040204020203" pitchFamily="34" charset="0"/>
              </a:rPr>
              <a:t>Demo #4</a:t>
            </a:r>
            <a:endParaRPr lang="en-US" sz="5400" dirty="0">
              <a:solidFill>
                <a:srgbClr val="00034D"/>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75164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Revisando las plantillas existentes – Azure (1)</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11" name="Picture 10">
            <a:extLst>
              <a:ext uri="{FF2B5EF4-FFF2-40B4-BE49-F238E27FC236}">
                <a16:creationId xmlns:a16="http://schemas.microsoft.com/office/drawing/2014/main" id="{F27AC92C-BA07-4B48-A997-056080C568DF}"/>
              </a:ext>
            </a:extLst>
          </p:cNvPr>
          <p:cNvPicPr>
            <a:picLocks noChangeAspect="1"/>
          </p:cNvPicPr>
          <p:nvPr/>
        </p:nvPicPr>
        <p:blipFill>
          <a:blip r:embed="rId2"/>
          <a:stretch>
            <a:fillRect/>
          </a:stretch>
        </p:blipFill>
        <p:spPr>
          <a:xfrm>
            <a:off x="2331556" y="1283361"/>
            <a:ext cx="7925762" cy="5109501"/>
          </a:xfrm>
          <a:prstGeom prst="rect">
            <a:avLst/>
          </a:prstGeom>
        </p:spPr>
      </p:pic>
    </p:spTree>
    <p:extLst>
      <p:ext uri="{BB962C8B-B14F-4D97-AF65-F5344CB8AC3E}">
        <p14:creationId xmlns:p14="http://schemas.microsoft.com/office/powerpoint/2010/main" val="3557637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a:extLst>
              <a:ext uri="{FF2B5EF4-FFF2-40B4-BE49-F238E27FC236}">
                <a16:creationId xmlns:a16="http://schemas.microsoft.com/office/drawing/2014/main" id="{5C80B663-1541-4BDE-B955-437EF0097E56}"/>
              </a:ext>
            </a:extLst>
          </p:cNvPr>
          <p:cNvPicPr>
            <a:picLocks noChangeAspect="1"/>
          </p:cNvPicPr>
          <p:nvPr/>
        </p:nvPicPr>
        <p:blipFill>
          <a:blip r:embed="rId2"/>
          <a:stretch>
            <a:fillRect/>
          </a:stretch>
        </p:blipFill>
        <p:spPr>
          <a:xfrm>
            <a:off x="1462945" y="1592262"/>
            <a:ext cx="9510584" cy="4198984"/>
          </a:xfrm>
          <a:prstGeom prst="rect">
            <a:avLst/>
          </a:prstGeom>
        </p:spPr>
      </p:pic>
      <p:sp>
        <p:nvSpPr>
          <p:cNvPr id="11" name="Title 2">
            <a:extLst>
              <a:ext uri="{FF2B5EF4-FFF2-40B4-BE49-F238E27FC236}">
                <a16:creationId xmlns:a16="http://schemas.microsoft.com/office/drawing/2014/main" id="{CEDDF4F9-E6F0-4D1D-A9EC-8E5299CD7B7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Creando una plantilla de WhatsApp – Facebook (1) </a:t>
            </a:r>
            <a:endParaRPr lang="en-US" b="0" dirty="0">
              <a:latin typeface="Segoe UI Semibold" panose="020B0702040204020203" pitchFamily="34" charset="0"/>
            </a:endParaRPr>
          </a:p>
        </p:txBody>
      </p:sp>
    </p:spTree>
    <p:extLst>
      <p:ext uri="{BB962C8B-B14F-4D97-AF65-F5344CB8AC3E}">
        <p14:creationId xmlns:p14="http://schemas.microsoft.com/office/powerpoint/2010/main" val="34296505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Creando una plantilla de WhatsApp – Facebook (2)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5A707C94-3E26-48B9-8E0F-FFDA142CA6C2}"/>
              </a:ext>
            </a:extLst>
          </p:cNvPr>
          <p:cNvPicPr>
            <a:picLocks noChangeAspect="1"/>
          </p:cNvPicPr>
          <p:nvPr/>
        </p:nvPicPr>
        <p:blipFill>
          <a:blip r:embed="rId2"/>
          <a:stretch>
            <a:fillRect/>
          </a:stretch>
        </p:blipFill>
        <p:spPr>
          <a:xfrm>
            <a:off x="1920313" y="1139176"/>
            <a:ext cx="8748248" cy="5221685"/>
          </a:xfrm>
          <a:prstGeom prst="rect">
            <a:avLst/>
          </a:prstGeom>
        </p:spPr>
      </p:pic>
    </p:spTree>
    <p:extLst>
      <p:ext uri="{BB962C8B-B14F-4D97-AF65-F5344CB8AC3E}">
        <p14:creationId xmlns:p14="http://schemas.microsoft.com/office/powerpoint/2010/main" val="28279273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Creando una plantilla de WhatsApp – Facebook (3)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5" name="Picture 4">
            <a:extLst>
              <a:ext uri="{FF2B5EF4-FFF2-40B4-BE49-F238E27FC236}">
                <a16:creationId xmlns:a16="http://schemas.microsoft.com/office/drawing/2014/main" id="{6EC2EB30-1C29-4CAF-B27F-4C756EF2A30D}"/>
              </a:ext>
            </a:extLst>
          </p:cNvPr>
          <p:cNvPicPr>
            <a:picLocks noChangeAspect="1"/>
          </p:cNvPicPr>
          <p:nvPr/>
        </p:nvPicPr>
        <p:blipFill>
          <a:blip r:embed="rId2"/>
          <a:stretch>
            <a:fillRect/>
          </a:stretch>
        </p:blipFill>
        <p:spPr>
          <a:xfrm>
            <a:off x="316035" y="1287462"/>
            <a:ext cx="11804403" cy="4961050"/>
          </a:xfrm>
          <a:prstGeom prst="rect">
            <a:avLst/>
          </a:prstGeom>
        </p:spPr>
      </p:pic>
    </p:spTree>
    <p:extLst>
      <p:ext uri="{BB962C8B-B14F-4D97-AF65-F5344CB8AC3E}">
        <p14:creationId xmlns:p14="http://schemas.microsoft.com/office/powerpoint/2010/main" val="19147186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Creando una plantilla de WhatsApp – Facebook (4)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4D1BDFD3-E737-441D-ADEA-6C1FFD23239C}"/>
              </a:ext>
            </a:extLst>
          </p:cNvPr>
          <p:cNvPicPr>
            <a:picLocks noChangeAspect="1"/>
          </p:cNvPicPr>
          <p:nvPr/>
        </p:nvPicPr>
        <p:blipFill>
          <a:blip r:embed="rId2"/>
          <a:stretch>
            <a:fillRect/>
          </a:stretch>
        </p:blipFill>
        <p:spPr>
          <a:xfrm>
            <a:off x="26978" y="1207335"/>
            <a:ext cx="5581659" cy="3485917"/>
          </a:xfrm>
          <a:prstGeom prst="rect">
            <a:avLst/>
          </a:prstGeom>
        </p:spPr>
      </p:pic>
      <p:pic>
        <p:nvPicPr>
          <p:cNvPr id="6" name="Picture 5">
            <a:extLst>
              <a:ext uri="{FF2B5EF4-FFF2-40B4-BE49-F238E27FC236}">
                <a16:creationId xmlns:a16="http://schemas.microsoft.com/office/drawing/2014/main" id="{400C9697-1F76-4F34-A702-DD30BAFDDEC1}"/>
              </a:ext>
            </a:extLst>
          </p:cNvPr>
          <p:cNvPicPr>
            <a:picLocks noChangeAspect="1"/>
          </p:cNvPicPr>
          <p:nvPr/>
        </p:nvPicPr>
        <p:blipFill>
          <a:blip r:embed="rId3"/>
          <a:stretch>
            <a:fillRect/>
          </a:stretch>
        </p:blipFill>
        <p:spPr>
          <a:xfrm>
            <a:off x="6495863" y="1138750"/>
            <a:ext cx="5324944" cy="3485917"/>
          </a:xfrm>
          <a:prstGeom prst="rect">
            <a:avLst/>
          </a:prstGeom>
        </p:spPr>
      </p:pic>
      <p:pic>
        <p:nvPicPr>
          <p:cNvPr id="8" name="Picture 7">
            <a:extLst>
              <a:ext uri="{FF2B5EF4-FFF2-40B4-BE49-F238E27FC236}">
                <a16:creationId xmlns:a16="http://schemas.microsoft.com/office/drawing/2014/main" id="{7D84F82F-8D12-420B-8470-CF1B5F6D4EE2}"/>
              </a:ext>
            </a:extLst>
          </p:cNvPr>
          <p:cNvPicPr>
            <a:picLocks noChangeAspect="1"/>
          </p:cNvPicPr>
          <p:nvPr/>
        </p:nvPicPr>
        <p:blipFill>
          <a:blip r:embed="rId4"/>
          <a:stretch>
            <a:fillRect/>
          </a:stretch>
        </p:blipFill>
        <p:spPr>
          <a:xfrm>
            <a:off x="4371397" y="4655495"/>
            <a:ext cx="3846079" cy="1706538"/>
          </a:xfrm>
          <a:prstGeom prst="rect">
            <a:avLst/>
          </a:prstGeom>
        </p:spPr>
      </p:pic>
    </p:spTree>
    <p:extLst>
      <p:ext uri="{BB962C8B-B14F-4D97-AF65-F5344CB8AC3E}">
        <p14:creationId xmlns:p14="http://schemas.microsoft.com/office/powerpoint/2010/main" val="16352788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Creando una plantilla de WhatsApp – Facebook (5)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1942AD9A-2B67-4CDD-9ABA-E7AF378A4118}"/>
              </a:ext>
            </a:extLst>
          </p:cNvPr>
          <p:cNvPicPr>
            <a:picLocks noChangeAspect="1"/>
          </p:cNvPicPr>
          <p:nvPr/>
        </p:nvPicPr>
        <p:blipFill>
          <a:blip r:embed="rId2"/>
          <a:stretch>
            <a:fillRect/>
          </a:stretch>
        </p:blipFill>
        <p:spPr>
          <a:xfrm>
            <a:off x="3589109" y="1211262"/>
            <a:ext cx="5258256" cy="1836579"/>
          </a:xfrm>
          <a:prstGeom prst="rect">
            <a:avLst/>
          </a:prstGeom>
        </p:spPr>
      </p:pic>
      <p:pic>
        <p:nvPicPr>
          <p:cNvPr id="9" name="Picture 8">
            <a:extLst>
              <a:ext uri="{FF2B5EF4-FFF2-40B4-BE49-F238E27FC236}">
                <a16:creationId xmlns:a16="http://schemas.microsoft.com/office/drawing/2014/main" id="{D15F569E-5C1E-4267-BF55-1D09D2551031}"/>
              </a:ext>
            </a:extLst>
          </p:cNvPr>
          <p:cNvPicPr>
            <a:picLocks noChangeAspect="1"/>
          </p:cNvPicPr>
          <p:nvPr/>
        </p:nvPicPr>
        <p:blipFill>
          <a:blip r:embed="rId3"/>
          <a:stretch>
            <a:fillRect/>
          </a:stretch>
        </p:blipFill>
        <p:spPr>
          <a:xfrm>
            <a:off x="1032582" y="3163255"/>
            <a:ext cx="10371309" cy="3114192"/>
          </a:xfrm>
          <a:prstGeom prst="rect">
            <a:avLst/>
          </a:prstGeom>
        </p:spPr>
      </p:pic>
    </p:spTree>
    <p:extLst>
      <p:ext uri="{BB962C8B-B14F-4D97-AF65-F5344CB8AC3E}">
        <p14:creationId xmlns:p14="http://schemas.microsoft.com/office/powerpoint/2010/main" val="34713697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Creando una plantilla de WhatsApp – Facebook (6) </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898AFA04-17F3-44A1-8803-B96BFB25D66D}"/>
              </a:ext>
            </a:extLst>
          </p:cNvPr>
          <p:cNvPicPr>
            <a:picLocks noChangeAspect="1"/>
          </p:cNvPicPr>
          <p:nvPr/>
        </p:nvPicPr>
        <p:blipFill>
          <a:blip r:embed="rId2"/>
          <a:stretch>
            <a:fillRect/>
          </a:stretch>
        </p:blipFill>
        <p:spPr>
          <a:xfrm>
            <a:off x="487500" y="1287462"/>
            <a:ext cx="11461473" cy="2613887"/>
          </a:xfrm>
          <a:prstGeom prst="rect">
            <a:avLst/>
          </a:prstGeom>
        </p:spPr>
      </p:pic>
    </p:spTree>
    <p:extLst>
      <p:ext uri="{BB962C8B-B14F-4D97-AF65-F5344CB8AC3E}">
        <p14:creationId xmlns:p14="http://schemas.microsoft.com/office/powerpoint/2010/main" val="36473511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Revisando las plantillas existentes – Azure (2)</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FC577A25-2D3B-4E39-AACC-EF3E975116DA}"/>
              </a:ext>
            </a:extLst>
          </p:cNvPr>
          <p:cNvPicPr>
            <a:picLocks noChangeAspect="1"/>
          </p:cNvPicPr>
          <p:nvPr/>
        </p:nvPicPr>
        <p:blipFill>
          <a:blip r:embed="rId2"/>
          <a:stretch>
            <a:fillRect/>
          </a:stretch>
        </p:blipFill>
        <p:spPr>
          <a:xfrm>
            <a:off x="198437" y="1384331"/>
            <a:ext cx="10066892" cy="2149026"/>
          </a:xfrm>
          <a:prstGeom prst="rect">
            <a:avLst/>
          </a:prstGeom>
        </p:spPr>
      </p:pic>
      <p:pic>
        <p:nvPicPr>
          <p:cNvPr id="6" name="Picture 5">
            <a:extLst>
              <a:ext uri="{FF2B5EF4-FFF2-40B4-BE49-F238E27FC236}">
                <a16:creationId xmlns:a16="http://schemas.microsoft.com/office/drawing/2014/main" id="{473B86AE-CC17-4361-A5F4-8526F83E80CC}"/>
              </a:ext>
            </a:extLst>
          </p:cNvPr>
          <p:cNvPicPr>
            <a:picLocks noChangeAspect="1"/>
          </p:cNvPicPr>
          <p:nvPr/>
        </p:nvPicPr>
        <p:blipFill>
          <a:blip r:embed="rId3"/>
          <a:stretch>
            <a:fillRect/>
          </a:stretch>
        </p:blipFill>
        <p:spPr>
          <a:xfrm>
            <a:off x="8184888" y="115460"/>
            <a:ext cx="4160881" cy="6088908"/>
          </a:xfrm>
          <a:prstGeom prst="rect">
            <a:avLst/>
          </a:prstGeom>
        </p:spPr>
      </p:pic>
    </p:spTree>
    <p:extLst>
      <p:ext uri="{BB962C8B-B14F-4D97-AF65-F5344CB8AC3E}">
        <p14:creationId xmlns:p14="http://schemas.microsoft.com/office/powerpoint/2010/main" val="20719131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123A9-B5C7-205D-8366-17C01BF3B229}"/>
              </a:ext>
            </a:extLst>
          </p:cNvPr>
          <p:cNvSpPr>
            <a:spLocks noGrp="1"/>
          </p:cNvSpPr>
          <p:nvPr>
            <p:ph type="body" sz="quarter" idx="13"/>
          </p:nvPr>
        </p:nvSpPr>
        <p:spPr/>
        <p:txBody>
          <a:bodyPr/>
          <a:lstStyle/>
          <a:p>
            <a:r>
              <a:rPr lang="es-EC" dirty="0"/>
              <a:t>Integración en aplicación móvil</a:t>
            </a:r>
            <a:endParaRPr lang="en-US" dirty="0"/>
          </a:p>
        </p:txBody>
      </p:sp>
      <p:sp>
        <p:nvSpPr>
          <p:cNvPr id="3" name="Title 2">
            <a:extLst>
              <a:ext uri="{FF2B5EF4-FFF2-40B4-BE49-F238E27FC236}">
                <a16:creationId xmlns:a16="http://schemas.microsoft.com/office/drawing/2014/main" id="{7F09974F-AA93-FACE-5169-D4037FEBEB0C}"/>
              </a:ext>
            </a:extLst>
          </p:cNvPr>
          <p:cNvSpPr>
            <a:spLocks noGrp="1"/>
          </p:cNvSpPr>
          <p:nvPr>
            <p:ph type="title"/>
          </p:nvPr>
        </p:nvSpPr>
        <p:spPr/>
        <p:txBody>
          <a:bodyPr/>
          <a:lstStyle/>
          <a:p>
            <a:r>
              <a:rPr lang="es-EC" sz="5400" dirty="0">
                <a:solidFill>
                  <a:srgbClr val="00034D"/>
                </a:solidFill>
                <a:latin typeface="Segoe UI Semibold" panose="020B0702040204020203" pitchFamily="34" charset="0"/>
                <a:cs typeface="Segoe UI Semibold" panose="020B0702040204020203" pitchFamily="34" charset="0"/>
              </a:rPr>
              <a:t>Demo #5</a:t>
            </a:r>
            <a:endParaRPr lang="en-US" sz="5400" dirty="0">
              <a:solidFill>
                <a:srgbClr val="00034D"/>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231123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Algunas capacidades</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a:extLst>
              <a:ext uri="{FF2B5EF4-FFF2-40B4-BE49-F238E27FC236}">
                <a16:creationId xmlns:a16="http://schemas.microsoft.com/office/drawing/2014/main" id="{02E3A568-C569-4DA2-80F6-18F636DEA078}"/>
              </a:ext>
            </a:extLst>
          </p:cNvPr>
          <p:cNvPicPr>
            <a:picLocks noChangeAspect="1"/>
          </p:cNvPicPr>
          <p:nvPr/>
        </p:nvPicPr>
        <p:blipFill>
          <a:blip r:embed="rId3"/>
          <a:stretch>
            <a:fillRect/>
          </a:stretch>
        </p:blipFill>
        <p:spPr>
          <a:xfrm>
            <a:off x="525211" y="1201737"/>
            <a:ext cx="10810875" cy="5191125"/>
          </a:xfrm>
          <a:prstGeom prst="rect">
            <a:avLst/>
          </a:prstGeom>
        </p:spPr>
      </p:pic>
    </p:spTree>
    <p:extLst>
      <p:ext uri="{BB962C8B-B14F-4D97-AF65-F5344CB8AC3E}">
        <p14:creationId xmlns:p14="http://schemas.microsoft.com/office/powerpoint/2010/main" val="547413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Iniciando contacto </a:t>
            </a:r>
            <a:r>
              <a:rPr lang="es-419" dirty="0"/>
              <a:t>con el </a:t>
            </a:r>
            <a:r>
              <a:rPr lang="es-419" b="0" dirty="0">
                <a:latin typeface="Segoe UI Semibold" panose="020B0702040204020203" pitchFamily="34" charset="0"/>
              </a:rPr>
              <a:t>usuario desde nuestra app</a:t>
            </a:r>
            <a:endParaRPr lang="en-US" b="0" dirty="0">
              <a:latin typeface="Segoe UI Semibold" panose="020B0702040204020203" pitchFamily="34" charset="0"/>
            </a:endParaRPr>
          </a:p>
        </p:txBody>
      </p:sp>
      <p:pic>
        <p:nvPicPr>
          <p:cNvPr id="5" name="Picture 4">
            <a:extLst>
              <a:ext uri="{FF2B5EF4-FFF2-40B4-BE49-F238E27FC236}">
                <a16:creationId xmlns:a16="http://schemas.microsoft.com/office/drawing/2014/main" id="{97BE7B07-27DC-4462-A0C7-E592799D4DA0}"/>
              </a:ext>
            </a:extLst>
          </p:cNvPr>
          <p:cNvPicPr>
            <a:picLocks noChangeAspect="1"/>
          </p:cNvPicPr>
          <p:nvPr/>
        </p:nvPicPr>
        <p:blipFill>
          <a:blip r:embed="rId2"/>
          <a:stretch>
            <a:fillRect/>
          </a:stretch>
        </p:blipFill>
        <p:spPr>
          <a:xfrm>
            <a:off x="7951200" y="982661"/>
            <a:ext cx="4286838" cy="5791201"/>
          </a:xfrm>
          <a:prstGeom prst="rect">
            <a:avLst/>
          </a:prstGeom>
        </p:spPr>
      </p:pic>
      <p:pic>
        <p:nvPicPr>
          <p:cNvPr id="9" name="Picture 8">
            <a:extLst>
              <a:ext uri="{FF2B5EF4-FFF2-40B4-BE49-F238E27FC236}">
                <a16:creationId xmlns:a16="http://schemas.microsoft.com/office/drawing/2014/main" id="{26129CA5-9BBE-40E8-ADF9-ED77C2C2AEC0}"/>
              </a:ext>
            </a:extLst>
          </p:cNvPr>
          <p:cNvPicPr>
            <a:picLocks noChangeAspect="1"/>
          </p:cNvPicPr>
          <p:nvPr/>
        </p:nvPicPr>
        <p:blipFill>
          <a:blip r:embed="rId3"/>
          <a:stretch>
            <a:fillRect/>
          </a:stretch>
        </p:blipFill>
        <p:spPr>
          <a:xfrm>
            <a:off x="181526" y="2201862"/>
            <a:ext cx="6819900" cy="2924175"/>
          </a:xfrm>
          <a:prstGeom prst="rect">
            <a:avLst/>
          </a:prstGeom>
        </p:spPr>
      </p:pic>
    </p:spTree>
    <p:extLst>
      <p:ext uri="{BB962C8B-B14F-4D97-AF65-F5344CB8AC3E}">
        <p14:creationId xmlns:p14="http://schemas.microsoft.com/office/powerpoint/2010/main" val="777839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Enviando mensaje al usuario desde nuestra app</a:t>
            </a:r>
            <a:endParaRPr lang="en-US" b="0" dirty="0">
              <a:latin typeface="Segoe UI Semibold" panose="020B0702040204020203" pitchFamily="34" charset="0"/>
            </a:endParaRPr>
          </a:p>
        </p:txBody>
      </p:sp>
      <p:pic>
        <p:nvPicPr>
          <p:cNvPr id="4" name="Picture 3">
            <a:extLst>
              <a:ext uri="{FF2B5EF4-FFF2-40B4-BE49-F238E27FC236}">
                <a16:creationId xmlns:a16="http://schemas.microsoft.com/office/drawing/2014/main" id="{7435CF53-B563-45B4-9B50-4BBA78248ABB}"/>
              </a:ext>
            </a:extLst>
          </p:cNvPr>
          <p:cNvPicPr>
            <a:picLocks noChangeAspect="1"/>
          </p:cNvPicPr>
          <p:nvPr/>
        </p:nvPicPr>
        <p:blipFill>
          <a:blip r:embed="rId2"/>
          <a:stretch>
            <a:fillRect/>
          </a:stretch>
        </p:blipFill>
        <p:spPr>
          <a:xfrm>
            <a:off x="7132637" y="931544"/>
            <a:ext cx="5209453" cy="5918518"/>
          </a:xfrm>
          <a:prstGeom prst="rect">
            <a:avLst/>
          </a:prstGeom>
        </p:spPr>
      </p:pic>
      <p:pic>
        <p:nvPicPr>
          <p:cNvPr id="10" name="Picture 9">
            <a:extLst>
              <a:ext uri="{FF2B5EF4-FFF2-40B4-BE49-F238E27FC236}">
                <a16:creationId xmlns:a16="http://schemas.microsoft.com/office/drawing/2014/main" id="{8A6D51B2-BD10-410F-BE90-83590D39BBD9}"/>
              </a:ext>
            </a:extLst>
          </p:cNvPr>
          <p:cNvPicPr>
            <a:picLocks noChangeAspect="1"/>
          </p:cNvPicPr>
          <p:nvPr/>
        </p:nvPicPr>
        <p:blipFill>
          <a:blip r:embed="rId3"/>
          <a:stretch>
            <a:fillRect/>
          </a:stretch>
        </p:blipFill>
        <p:spPr>
          <a:xfrm>
            <a:off x="198437" y="2201862"/>
            <a:ext cx="6100982" cy="3276600"/>
          </a:xfrm>
          <a:prstGeom prst="rect">
            <a:avLst/>
          </a:prstGeom>
        </p:spPr>
      </p:pic>
    </p:spTree>
    <p:extLst>
      <p:ext uri="{BB962C8B-B14F-4D97-AF65-F5344CB8AC3E}">
        <p14:creationId xmlns:p14="http://schemas.microsoft.com/office/powerpoint/2010/main" val="41518230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Paquete </a:t>
            </a:r>
            <a:r>
              <a:rPr lang="es-419" b="0" dirty="0" err="1">
                <a:latin typeface="Segoe UI Semibold" panose="020B0702040204020203" pitchFamily="34" charset="0"/>
              </a:rPr>
              <a:t>NuGet</a:t>
            </a:r>
            <a:r>
              <a:rPr lang="es-419" b="0" dirty="0">
                <a:latin typeface="Segoe UI Semibold" panose="020B0702040204020203" pitchFamily="34" charset="0"/>
              </a:rPr>
              <a:t> requerido: </a:t>
            </a:r>
            <a:r>
              <a:rPr lang="es-419" b="0" dirty="0" err="1">
                <a:latin typeface="Segoe UI Semibold" panose="020B0702040204020203" pitchFamily="34" charset="0"/>
              </a:rPr>
              <a:t>Azure.Communication.Messages</a:t>
            </a:r>
            <a:endParaRPr lang="en-US" b="0" dirty="0">
              <a:latin typeface="Segoe UI Semibold" panose="020B0702040204020203" pitchFamily="34" charset="0"/>
            </a:endParaRPr>
          </a:p>
        </p:txBody>
      </p:sp>
      <p:pic>
        <p:nvPicPr>
          <p:cNvPr id="5" name="Picture 4">
            <a:extLst>
              <a:ext uri="{FF2B5EF4-FFF2-40B4-BE49-F238E27FC236}">
                <a16:creationId xmlns:a16="http://schemas.microsoft.com/office/drawing/2014/main" id="{142DE350-3376-46B7-A95A-384A333EEFF5}"/>
              </a:ext>
            </a:extLst>
          </p:cNvPr>
          <p:cNvPicPr>
            <a:picLocks noChangeAspect="1"/>
          </p:cNvPicPr>
          <p:nvPr/>
        </p:nvPicPr>
        <p:blipFill>
          <a:blip r:embed="rId2"/>
          <a:stretch>
            <a:fillRect/>
          </a:stretch>
        </p:blipFill>
        <p:spPr>
          <a:xfrm>
            <a:off x="198437" y="1225100"/>
            <a:ext cx="10256838" cy="5472563"/>
          </a:xfrm>
          <a:prstGeom prst="rect">
            <a:avLst/>
          </a:prstGeom>
        </p:spPr>
      </p:pic>
    </p:spTree>
    <p:extLst>
      <p:ext uri="{BB962C8B-B14F-4D97-AF65-F5344CB8AC3E}">
        <p14:creationId xmlns:p14="http://schemas.microsoft.com/office/powerpoint/2010/main" val="13986943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E6B4-A2C5-43CD-BD41-5DBB862317C4}"/>
              </a:ext>
            </a:extLst>
          </p:cNvPr>
          <p:cNvSpPr>
            <a:spLocks noGrp="1"/>
          </p:cNvSpPr>
          <p:nvPr>
            <p:ph type="title"/>
          </p:nvPr>
        </p:nvSpPr>
        <p:spPr/>
        <p:txBody>
          <a:bodyPr/>
          <a:lstStyle/>
          <a:p>
            <a:r>
              <a:rPr lang="en-US" dirty="0" err="1"/>
              <a:t>Obteniendo</a:t>
            </a:r>
            <a:r>
              <a:rPr lang="en-US" dirty="0"/>
              <a:t> la </a:t>
            </a:r>
            <a:r>
              <a:rPr lang="en-US" dirty="0" err="1"/>
              <a:t>cadena</a:t>
            </a:r>
            <a:r>
              <a:rPr lang="en-US" dirty="0"/>
              <a:t> de </a:t>
            </a:r>
            <a:r>
              <a:rPr lang="en-US" dirty="0" err="1"/>
              <a:t>conexión</a:t>
            </a:r>
            <a:endParaRPr lang="en-US" dirty="0"/>
          </a:p>
        </p:txBody>
      </p:sp>
      <p:pic>
        <p:nvPicPr>
          <p:cNvPr id="5" name="Picture 4">
            <a:extLst>
              <a:ext uri="{FF2B5EF4-FFF2-40B4-BE49-F238E27FC236}">
                <a16:creationId xmlns:a16="http://schemas.microsoft.com/office/drawing/2014/main" id="{5F5BEE91-E75A-4E4E-9F3E-0B8A08851C3E}"/>
              </a:ext>
            </a:extLst>
          </p:cNvPr>
          <p:cNvPicPr>
            <a:picLocks noChangeAspect="1"/>
          </p:cNvPicPr>
          <p:nvPr/>
        </p:nvPicPr>
        <p:blipFill>
          <a:blip r:embed="rId2"/>
          <a:stretch>
            <a:fillRect/>
          </a:stretch>
        </p:blipFill>
        <p:spPr>
          <a:xfrm>
            <a:off x="235225" y="1211262"/>
            <a:ext cx="11926611" cy="5659829"/>
          </a:xfrm>
          <a:prstGeom prst="rect">
            <a:avLst/>
          </a:prstGeom>
        </p:spPr>
      </p:pic>
    </p:spTree>
    <p:extLst>
      <p:ext uri="{BB962C8B-B14F-4D97-AF65-F5344CB8AC3E}">
        <p14:creationId xmlns:p14="http://schemas.microsoft.com/office/powerpoint/2010/main" val="306759587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67C86-C8BB-4B23-BB7C-654FAE7EF1D7}"/>
              </a:ext>
            </a:extLst>
          </p:cNvPr>
          <p:cNvSpPr>
            <a:spLocks noGrp="1"/>
          </p:cNvSpPr>
          <p:nvPr>
            <p:ph type="title"/>
          </p:nvPr>
        </p:nvSpPr>
        <p:spPr/>
        <p:txBody>
          <a:bodyPr/>
          <a:lstStyle/>
          <a:p>
            <a:r>
              <a:rPr lang="en-US" dirty="0" err="1"/>
              <a:t>Obteniendo</a:t>
            </a:r>
            <a:r>
              <a:rPr lang="en-US" dirty="0"/>
              <a:t> </a:t>
            </a:r>
            <a:r>
              <a:rPr lang="en-US" dirty="0" err="1"/>
              <a:t>el</a:t>
            </a:r>
            <a:r>
              <a:rPr lang="en-US" dirty="0"/>
              <a:t> </a:t>
            </a:r>
            <a:r>
              <a:rPr lang="en-US" dirty="0" err="1"/>
              <a:t>identificador</a:t>
            </a:r>
            <a:r>
              <a:rPr lang="en-US" dirty="0"/>
              <a:t> de canal</a:t>
            </a:r>
          </a:p>
        </p:txBody>
      </p:sp>
      <p:pic>
        <p:nvPicPr>
          <p:cNvPr id="5" name="Picture 4">
            <a:extLst>
              <a:ext uri="{FF2B5EF4-FFF2-40B4-BE49-F238E27FC236}">
                <a16:creationId xmlns:a16="http://schemas.microsoft.com/office/drawing/2014/main" id="{DA7D2D2A-061E-427C-A85E-8C8FF50265A2}"/>
              </a:ext>
            </a:extLst>
          </p:cNvPr>
          <p:cNvPicPr>
            <a:picLocks noChangeAspect="1"/>
          </p:cNvPicPr>
          <p:nvPr/>
        </p:nvPicPr>
        <p:blipFill>
          <a:blip r:embed="rId2"/>
          <a:stretch>
            <a:fillRect/>
          </a:stretch>
        </p:blipFill>
        <p:spPr>
          <a:xfrm>
            <a:off x="122237" y="1211262"/>
            <a:ext cx="10333038" cy="5585831"/>
          </a:xfrm>
          <a:prstGeom prst="rect">
            <a:avLst/>
          </a:prstGeom>
        </p:spPr>
      </p:pic>
    </p:spTree>
    <p:extLst>
      <p:ext uri="{BB962C8B-B14F-4D97-AF65-F5344CB8AC3E}">
        <p14:creationId xmlns:p14="http://schemas.microsoft.com/office/powerpoint/2010/main" val="28083601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CB302-5F43-4804-B862-2975F9709BE4}"/>
              </a:ext>
            </a:extLst>
          </p:cNvPr>
          <p:cNvSpPr>
            <a:spLocks noGrp="1"/>
          </p:cNvSpPr>
          <p:nvPr>
            <p:ph type="title"/>
          </p:nvPr>
        </p:nvSpPr>
        <p:spPr/>
        <p:txBody>
          <a:bodyPr/>
          <a:lstStyle/>
          <a:p>
            <a:r>
              <a:rPr lang="en-US" dirty="0" err="1"/>
              <a:t>Añadiendo</a:t>
            </a:r>
            <a:r>
              <a:rPr lang="en-US" dirty="0"/>
              <a:t> las </a:t>
            </a:r>
            <a:r>
              <a:rPr lang="en-US" dirty="0" err="1"/>
              <a:t>constantes</a:t>
            </a:r>
            <a:r>
              <a:rPr lang="en-US" dirty="0"/>
              <a:t> a </a:t>
            </a:r>
            <a:r>
              <a:rPr lang="en-US" dirty="0" err="1"/>
              <a:t>nuestro</a:t>
            </a:r>
            <a:r>
              <a:rPr lang="en-US" dirty="0"/>
              <a:t> </a:t>
            </a:r>
            <a:r>
              <a:rPr lang="en-US" dirty="0" err="1"/>
              <a:t>proyecto</a:t>
            </a:r>
            <a:endParaRPr lang="en-US" dirty="0"/>
          </a:p>
        </p:txBody>
      </p:sp>
      <p:pic>
        <p:nvPicPr>
          <p:cNvPr id="5" name="Picture 4">
            <a:extLst>
              <a:ext uri="{FF2B5EF4-FFF2-40B4-BE49-F238E27FC236}">
                <a16:creationId xmlns:a16="http://schemas.microsoft.com/office/drawing/2014/main" id="{7ECD5657-0F37-40F6-90A6-946CBAB9F92E}"/>
              </a:ext>
            </a:extLst>
          </p:cNvPr>
          <p:cNvPicPr>
            <a:picLocks noChangeAspect="1"/>
          </p:cNvPicPr>
          <p:nvPr/>
        </p:nvPicPr>
        <p:blipFill>
          <a:blip r:embed="rId2"/>
          <a:stretch>
            <a:fillRect/>
          </a:stretch>
        </p:blipFill>
        <p:spPr>
          <a:xfrm>
            <a:off x="221628" y="1592262"/>
            <a:ext cx="11106150" cy="4267200"/>
          </a:xfrm>
          <a:prstGeom prst="rect">
            <a:avLst/>
          </a:prstGeom>
        </p:spPr>
      </p:pic>
    </p:spTree>
    <p:extLst>
      <p:ext uri="{BB962C8B-B14F-4D97-AF65-F5344CB8AC3E}">
        <p14:creationId xmlns:p14="http://schemas.microsoft.com/office/powerpoint/2010/main" val="14001369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3444-E9AC-4E27-B504-2537C7237084}"/>
              </a:ext>
            </a:extLst>
          </p:cNvPr>
          <p:cNvSpPr>
            <a:spLocks noGrp="1"/>
          </p:cNvSpPr>
          <p:nvPr>
            <p:ph type="title"/>
          </p:nvPr>
        </p:nvSpPr>
        <p:spPr/>
        <p:txBody>
          <a:bodyPr/>
          <a:lstStyle/>
          <a:p>
            <a:r>
              <a:rPr lang="en-US" dirty="0" err="1"/>
              <a:t>Clase</a:t>
            </a:r>
            <a:r>
              <a:rPr lang="en-US" dirty="0"/>
              <a:t> de </a:t>
            </a:r>
            <a:r>
              <a:rPr lang="en-US" dirty="0" err="1"/>
              <a:t>Servicio</a:t>
            </a:r>
            <a:r>
              <a:rPr lang="en-US" dirty="0"/>
              <a:t> WhatsApp + Azure Communication Services</a:t>
            </a:r>
          </a:p>
        </p:txBody>
      </p:sp>
      <p:pic>
        <p:nvPicPr>
          <p:cNvPr id="5" name="Picture 4">
            <a:extLst>
              <a:ext uri="{FF2B5EF4-FFF2-40B4-BE49-F238E27FC236}">
                <a16:creationId xmlns:a16="http://schemas.microsoft.com/office/drawing/2014/main" id="{6355C1A0-9E56-45BC-BA64-A123A9CC2F18}"/>
              </a:ext>
            </a:extLst>
          </p:cNvPr>
          <p:cNvPicPr>
            <a:picLocks noChangeAspect="1"/>
          </p:cNvPicPr>
          <p:nvPr/>
        </p:nvPicPr>
        <p:blipFill>
          <a:blip r:embed="rId2"/>
          <a:stretch>
            <a:fillRect/>
          </a:stretch>
        </p:blipFill>
        <p:spPr>
          <a:xfrm>
            <a:off x="0" y="1404134"/>
            <a:ext cx="12436475" cy="4186257"/>
          </a:xfrm>
          <a:prstGeom prst="rect">
            <a:avLst/>
          </a:prstGeom>
        </p:spPr>
      </p:pic>
    </p:spTree>
    <p:extLst>
      <p:ext uri="{BB962C8B-B14F-4D97-AF65-F5344CB8AC3E}">
        <p14:creationId xmlns:p14="http://schemas.microsoft.com/office/powerpoint/2010/main" val="3614133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3444-E9AC-4E27-B504-2537C7237084}"/>
              </a:ext>
            </a:extLst>
          </p:cNvPr>
          <p:cNvSpPr>
            <a:spLocks noGrp="1"/>
          </p:cNvSpPr>
          <p:nvPr>
            <p:ph type="title"/>
          </p:nvPr>
        </p:nvSpPr>
        <p:spPr/>
        <p:txBody>
          <a:bodyPr/>
          <a:lstStyle/>
          <a:p>
            <a:r>
              <a:rPr lang="en-US" dirty="0" err="1"/>
              <a:t>Iniciando</a:t>
            </a:r>
            <a:r>
              <a:rPr lang="en-US" dirty="0"/>
              <a:t> la </a:t>
            </a:r>
            <a:r>
              <a:rPr lang="en-US" dirty="0" err="1"/>
              <a:t>conversación</a:t>
            </a:r>
            <a:r>
              <a:rPr lang="en-US" dirty="0"/>
              <a:t> con </a:t>
            </a:r>
            <a:r>
              <a:rPr lang="en-US" dirty="0" err="1"/>
              <a:t>el</a:t>
            </a:r>
            <a:r>
              <a:rPr lang="en-US" dirty="0"/>
              <a:t> </a:t>
            </a:r>
            <a:r>
              <a:rPr lang="en-US" dirty="0" err="1"/>
              <a:t>usuario</a:t>
            </a:r>
            <a:r>
              <a:rPr lang="en-US" dirty="0"/>
              <a:t> (</a:t>
            </a:r>
            <a:r>
              <a:rPr lang="en-US" dirty="0" err="1"/>
              <a:t>envío</a:t>
            </a:r>
            <a:r>
              <a:rPr lang="en-US" dirty="0"/>
              <a:t> de template)</a:t>
            </a:r>
          </a:p>
        </p:txBody>
      </p:sp>
      <p:pic>
        <p:nvPicPr>
          <p:cNvPr id="4" name="Picture 3">
            <a:extLst>
              <a:ext uri="{FF2B5EF4-FFF2-40B4-BE49-F238E27FC236}">
                <a16:creationId xmlns:a16="http://schemas.microsoft.com/office/drawing/2014/main" id="{A06E0735-2960-4906-BBEC-5575A383E659}"/>
              </a:ext>
            </a:extLst>
          </p:cNvPr>
          <p:cNvPicPr>
            <a:picLocks noChangeAspect="1"/>
          </p:cNvPicPr>
          <p:nvPr/>
        </p:nvPicPr>
        <p:blipFill>
          <a:blip r:embed="rId2"/>
          <a:stretch>
            <a:fillRect/>
          </a:stretch>
        </p:blipFill>
        <p:spPr>
          <a:xfrm>
            <a:off x="261385" y="1287462"/>
            <a:ext cx="8434388" cy="5509624"/>
          </a:xfrm>
          <a:prstGeom prst="rect">
            <a:avLst/>
          </a:prstGeom>
        </p:spPr>
      </p:pic>
    </p:spTree>
    <p:extLst>
      <p:ext uri="{BB962C8B-B14F-4D97-AF65-F5344CB8AC3E}">
        <p14:creationId xmlns:p14="http://schemas.microsoft.com/office/powerpoint/2010/main" val="55680921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3444-E9AC-4E27-B504-2537C7237084}"/>
              </a:ext>
            </a:extLst>
          </p:cNvPr>
          <p:cNvSpPr>
            <a:spLocks noGrp="1"/>
          </p:cNvSpPr>
          <p:nvPr>
            <p:ph type="title"/>
          </p:nvPr>
        </p:nvSpPr>
        <p:spPr/>
        <p:txBody>
          <a:bodyPr/>
          <a:lstStyle/>
          <a:p>
            <a:r>
              <a:rPr lang="en-US" dirty="0" err="1"/>
              <a:t>Enviando</a:t>
            </a:r>
            <a:r>
              <a:rPr lang="en-US" dirty="0"/>
              <a:t> un </a:t>
            </a:r>
            <a:r>
              <a:rPr lang="en-US" dirty="0" err="1"/>
              <a:t>mensaje</a:t>
            </a:r>
            <a:r>
              <a:rPr lang="en-US" dirty="0"/>
              <a:t> al </a:t>
            </a:r>
            <a:r>
              <a:rPr lang="en-US" dirty="0" err="1"/>
              <a:t>usuario</a:t>
            </a:r>
            <a:endParaRPr lang="en-US" dirty="0"/>
          </a:p>
        </p:txBody>
      </p:sp>
      <p:pic>
        <p:nvPicPr>
          <p:cNvPr id="4" name="Picture 3">
            <a:extLst>
              <a:ext uri="{FF2B5EF4-FFF2-40B4-BE49-F238E27FC236}">
                <a16:creationId xmlns:a16="http://schemas.microsoft.com/office/drawing/2014/main" id="{A84FDF2A-B3EE-42C6-9645-18877598FF84}"/>
              </a:ext>
            </a:extLst>
          </p:cNvPr>
          <p:cNvPicPr>
            <a:picLocks noChangeAspect="1"/>
          </p:cNvPicPr>
          <p:nvPr/>
        </p:nvPicPr>
        <p:blipFill>
          <a:blip r:embed="rId2"/>
          <a:stretch>
            <a:fillRect/>
          </a:stretch>
        </p:blipFill>
        <p:spPr>
          <a:xfrm>
            <a:off x="235226" y="1592262"/>
            <a:ext cx="9734550" cy="2886075"/>
          </a:xfrm>
          <a:prstGeom prst="rect">
            <a:avLst/>
          </a:prstGeom>
        </p:spPr>
      </p:pic>
    </p:spTree>
    <p:extLst>
      <p:ext uri="{BB962C8B-B14F-4D97-AF65-F5344CB8AC3E}">
        <p14:creationId xmlns:p14="http://schemas.microsoft.com/office/powerpoint/2010/main" val="273045589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3444-E9AC-4E27-B504-2537C7237084}"/>
              </a:ext>
            </a:extLst>
          </p:cNvPr>
          <p:cNvSpPr>
            <a:spLocks noGrp="1"/>
          </p:cNvSpPr>
          <p:nvPr>
            <p:ph type="title"/>
          </p:nvPr>
        </p:nvSpPr>
        <p:spPr/>
        <p:txBody>
          <a:bodyPr/>
          <a:lstStyle/>
          <a:p>
            <a:r>
              <a:rPr lang="en-US" dirty="0" err="1"/>
              <a:t>Enviando</a:t>
            </a:r>
            <a:r>
              <a:rPr lang="en-US" dirty="0"/>
              <a:t> un </a:t>
            </a:r>
            <a:r>
              <a:rPr lang="en-US" dirty="0" err="1"/>
              <a:t>elemento</a:t>
            </a:r>
            <a:r>
              <a:rPr lang="en-US" dirty="0"/>
              <a:t> Media (imagen ***)</a:t>
            </a:r>
          </a:p>
        </p:txBody>
      </p:sp>
      <p:pic>
        <p:nvPicPr>
          <p:cNvPr id="4" name="Picture 3">
            <a:extLst>
              <a:ext uri="{FF2B5EF4-FFF2-40B4-BE49-F238E27FC236}">
                <a16:creationId xmlns:a16="http://schemas.microsoft.com/office/drawing/2014/main" id="{FBF6FDA6-BA49-4EA0-A2A5-05388313BA88}"/>
              </a:ext>
            </a:extLst>
          </p:cNvPr>
          <p:cNvPicPr>
            <a:picLocks noChangeAspect="1"/>
          </p:cNvPicPr>
          <p:nvPr/>
        </p:nvPicPr>
        <p:blipFill>
          <a:blip r:embed="rId2"/>
          <a:stretch>
            <a:fillRect/>
          </a:stretch>
        </p:blipFill>
        <p:spPr>
          <a:xfrm>
            <a:off x="141287" y="1525587"/>
            <a:ext cx="12153900" cy="3943350"/>
          </a:xfrm>
          <a:prstGeom prst="rect">
            <a:avLst/>
          </a:prstGeom>
        </p:spPr>
      </p:pic>
    </p:spTree>
    <p:extLst>
      <p:ext uri="{BB962C8B-B14F-4D97-AF65-F5344CB8AC3E}">
        <p14:creationId xmlns:p14="http://schemas.microsoft.com/office/powerpoint/2010/main" val="37672999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UI Library</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9" name="Picture 8">
            <a:extLst>
              <a:ext uri="{FF2B5EF4-FFF2-40B4-BE49-F238E27FC236}">
                <a16:creationId xmlns:a16="http://schemas.microsoft.com/office/drawing/2014/main" id="{4FBF97E4-A616-436D-951D-91D29BF3238E}"/>
              </a:ext>
            </a:extLst>
          </p:cNvPr>
          <p:cNvPicPr>
            <a:picLocks noChangeAspect="1"/>
          </p:cNvPicPr>
          <p:nvPr/>
        </p:nvPicPr>
        <p:blipFill>
          <a:blip r:embed="rId3"/>
          <a:stretch>
            <a:fillRect/>
          </a:stretch>
        </p:blipFill>
        <p:spPr>
          <a:xfrm>
            <a:off x="760412" y="1339850"/>
            <a:ext cx="10915650" cy="4314825"/>
          </a:xfrm>
          <a:prstGeom prst="rect">
            <a:avLst/>
          </a:prstGeom>
        </p:spPr>
      </p:pic>
    </p:spTree>
    <p:extLst>
      <p:ext uri="{BB962C8B-B14F-4D97-AF65-F5344CB8AC3E}">
        <p14:creationId xmlns:p14="http://schemas.microsoft.com/office/powerpoint/2010/main" val="5533394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123A9-B5C7-205D-8366-17C01BF3B229}"/>
              </a:ext>
            </a:extLst>
          </p:cNvPr>
          <p:cNvSpPr>
            <a:spLocks noGrp="1"/>
          </p:cNvSpPr>
          <p:nvPr>
            <p:ph type="body" sz="quarter" idx="13"/>
          </p:nvPr>
        </p:nvSpPr>
        <p:spPr/>
        <p:txBody>
          <a:bodyPr/>
          <a:lstStyle/>
          <a:p>
            <a:r>
              <a:rPr lang="es-EC" dirty="0"/>
              <a:t>Implementación de Azure </a:t>
            </a:r>
            <a:r>
              <a:rPr lang="es-EC" dirty="0" err="1"/>
              <a:t>Event</a:t>
            </a:r>
            <a:r>
              <a:rPr lang="es-EC" dirty="0"/>
              <a:t> </a:t>
            </a:r>
            <a:r>
              <a:rPr lang="es-EC" dirty="0" err="1"/>
              <a:t>Grid</a:t>
            </a:r>
            <a:r>
              <a:rPr lang="es-EC" dirty="0"/>
              <a:t> </a:t>
            </a:r>
            <a:r>
              <a:rPr lang="es-EC" dirty="0" err="1"/>
              <a:t>Viewer</a:t>
            </a:r>
            <a:endParaRPr lang="en-US" dirty="0"/>
          </a:p>
        </p:txBody>
      </p:sp>
      <p:sp>
        <p:nvSpPr>
          <p:cNvPr id="3" name="Title 2">
            <a:extLst>
              <a:ext uri="{FF2B5EF4-FFF2-40B4-BE49-F238E27FC236}">
                <a16:creationId xmlns:a16="http://schemas.microsoft.com/office/drawing/2014/main" id="{7F09974F-AA93-FACE-5169-D4037FEBEB0C}"/>
              </a:ext>
            </a:extLst>
          </p:cNvPr>
          <p:cNvSpPr>
            <a:spLocks noGrp="1"/>
          </p:cNvSpPr>
          <p:nvPr>
            <p:ph type="title"/>
          </p:nvPr>
        </p:nvSpPr>
        <p:spPr/>
        <p:txBody>
          <a:bodyPr/>
          <a:lstStyle/>
          <a:p>
            <a:r>
              <a:rPr lang="es-EC" sz="5400" dirty="0">
                <a:solidFill>
                  <a:srgbClr val="00034D"/>
                </a:solidFill>
                <a:latin typeface="Segoe UI Semibold" panose="020B0702040204020203" pitchFamily="34" charset="0"/>
                <a:cs typeface="Segoe UI Semibold" panose="020B0702040204020203" pitchFamily="34" charset="0"/>
              </a:rPr>
              <a:t>Demo #6</a:t>
            </a:r>
            <a:endParaRPr lang="en-US" sz="5400" dirty="0">
              <a:solidFill>
                <a:srgbClr val="00034D"/>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377416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8590E-AB66-3B98-71A6-5A728E2476F0}"/>
              </a:ext>
            </a:extLst>
          </p:cNvPr>
          <p:cNvSpPr>
            <a:spLocks noGrp="1"/>
          </p:cNvSpPr>
          <p:nvPr>
            <p:ph type="body" sz="quarter" idx="10"/>
          </p:nvPr>
        </p:nvSpPr>
        <p:spPr>
          <a:xfrm>
            <a:off x="503237" y="1524682"/>
            <a:ext cx="4876800" cy="3287054"/>
          </a:xfrm>
        </p:spPr>
        <p:txBody>
          <a:bodyPr/>
          <a:lstStyle/>
          <a:p>
            <a:pPr marL="342900" indent="-342900" algn="just">
              <a:buFont typeface="Arial" panose="020B0604020202020204" pitchFamily="34" charset="0"/>
              <a:buChar char="•"/>
            </a:pPr>
            <a:r>
              <a:rPr lang="es-EC" dirty="0">
                <a:latin typeface="+mn-lt"/>
              </a:rPr>
              <a:t>Un servicio genérico que puede enlazar publicadores de eventos (</a:t>
            </a:r>
            <a:r>
              <a:rPr lang="es-EC" b="1" dirty="0" err="1">
                <a:latin typeface="+mn-lt"/>
              </a:rPr>
              <a:t>Event</a:t>
            </a:r>
            <a:r>
              <a:rPr lang="es-EC" b="1" dirty="0">
                <a:latin typeface="+mn-lt"/>
              </a:rPr>
              <a:t> </a:t>
            </a:r>
            <a:r>
              <a:rPr lang="es-EC" b="1" dirty="0" err="1">
                <a:latin typeface="+mn-lt"/>
              </a:rPr>
              <a:t>publishers</a:t>
            </a:r>
            <a:r>
              <a:rPr lang="es-EC" dirty="0">
                <a:latin typeface="+mn-lt"/>
              </a:rPr>
              <a:t>) a de manejadores de eventos (</a:t>
            </a:r>
            <a:r>
              <a:rPr lang="es-EC" b="1" dirty="0" err="1">
                <a:latin typeface="+mn-lt"/>
              </a:rPr>
              <a:t>Event</a:t>
            </a:r>
            <a:r>
              <a:rPr lang="es-EC" b="1" dirty="0">
                <a:latin typeface="+mn-lt"/>
              </a:rPr>
              <a:t> </a:t>
            </a:r>
            <a:r>
              <a:rPr lang="es-EC" b="1" dirty="0" err="1">
                <a:latin typeface="+mn-lt"/>
              </a:rPr>
              <a:t>handlers</a:t>
            </a:r>
            <a:r>
              <a:rPr lang="es-EC" dirty="0">
                <a:latin typeface="+mn-lt"/>
              </a:rPr>
              <a:t>).</a:t>
            </a:r>
          </a:p>
          <a:p>
            <a:pPr marL="342900" indent="-342900" algn="just">
              <a:buFont typeface="Arial" panose="020B0604020202020204" pitchFamily="34" charset="0"/>
              <a:buChar char="•"/>
            </a:pPr>
            <a:endParaRPr lang="es-EC" dirty="0">
              <a:latin typeface="+mn-lt"/>
            </a:endParaRPr>
          </a:p>
          <a:p>
            <a:pPr marL="342900" indent="-342900" algn="just">
              <a:buFont typeface="Arial" panose="020B0604020202020204" pitchFamily="34" charset="0"/>
              <a:buChar char="•"/>
            </a:pPr>
            <a:r>
              <a:rPr lang="es-EC" dirty="0">
                <a:latin typeface="+mn-lt"/>
              </a:rPr>
              <a:t>Una especie de “nube reactiva”</a:t>
            </a:r>
          </a:p>
          <a:p>
            <a:pPr marL="342900" indent="-342900" algn="just">
              <a:buFont typeface="Arial" panose="020B0604020202020204" pitchFamily="34" charset="0"/>
              <a:buChar char="•"/>
            </a:pPr>
            <a:endParaRPr lang="es-EC" dirty="0">
              <a:latin typeface="+mn-lt"/>
            </a:endParaRPr>
          </a:p>
          <a:p>
            <a:pPr marL="342900" indent="-342900" algn="just">
              <a:buFont typeface="Arial" panose="020B0604020202020204" pitchFamily="34" charset="0"/>
              <a:buChar char="•"/>
            </a:pPr>
            <a:r>
              <a:rPr lang="es-EC" dirty="0">
                <a:latin typeface="+mn-lt"/>
              </a:rPr>
              <a:t>Cross-Cloud</a:t>
            </a:r>
          </a:p>
          <a:p>
            <a:pPr marL="342900" indent="-342900" algn="just">
              <a:buFont typeface="Arial" panose="020B0604020202020204" pitchFamily="34" charset="0"/>
              <a:buChar char="•"/>
            </a:pPr>
            <a:endParaRPr lang="es-EC" dirty="0">
              <a:latin typeface="+mn-lt"/>
            </a:endParaRPr>
          </a:p>
          <a:p>
            <a:pPr marL="342900" indent="-342900" algn="just">
              <a:buFont typeface="Arial" panose="020B0604020202020204" pitchFamily="34" charset="0"/>
              <a:buChar char="•"/>
            </a:pPr>
            <a:r>
              <a:rPr lang="es-EC" dirty="0">
                <a:latin typeface="+mn-lt"/>
              </a:rPr>
              <a:t>Incluye eventos </a:t>
            </a:r>
            <a:r>
              <a:rPr lang="es-EC" dirty="0" err="1">
                <a:latin typeface="+mn-lt"/>
              </a:rPr>
              <a:t>IoT</a:t>
            </a:r>
            <a:endParaRPr lang="es-EC" dirty="0">
              <a:latin typeface="+mn-lt"/>
            </a:endParaRPr>
          </a:p>
        </p:txBody>
      </p:sp>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Azure </a:t>
            </a:r>
            <a:r>
              <a:rPr lang="es-419" b="0" dirty="0" err="1">
                <a:latin typeface="Segoe UI Semibold" panose="020B0702040204020203" pitchFamily="34" charset="0"/>
              </a:rPr>
              <a:t>Event</a:t>
            </a:r>
            <a:r>
              <a:rPr lang="es-419" b="0" dirty="0">
                <a:latin typeface="Segoe UI Semibold" panose="020B0702040204020203" pitchFamily="34" charset="0"/>
              </a:rPr>
              <a:t> </a:t>
            </a:r>
            <a:r>
              <a:rPr lang="es-419" b="0" dirty="0" err="1">
                <a:latin typeface="Segoe UI Semibold" panose="020B0702040204020203" pitchFamily="34" charset="0"/>
              </a:rPr>
              <a:t>Grid</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descr="React in Real-Time with Azure Event Grid — Taygan">
            <a:extLst>
              <a:ext uri="{FF2B5EF4-FFF2-40B4-BE49-F238E27FC236}">
                <a16:creationId xmlns:a16="http://schemas.microsoft.com/office/drawing/2014/main" id="{CB5CCCCB-05C7-4E6F-839C-F2A9F0F88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337" y="2049462"/>
            <a:ext cx="6772253" cy="372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7391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Azure </a:t>
            </a:r>
            <a:r>
              <a:rPr lang="es-419" b="0" dirty="0" err="1">
                <a:latin typeface="Segoe UI Semibold" panose="020B0702040204020203" pitchFamily="34" charset="0"/>
              </a:rPr>
              <a:t>Event</a:t>
            </a:r>
            <a:r>
              <a:rPr lang="es-419" b="0" dirty="0">
                <a:latin typeface="Segoe UI Semibold" panose="020B0702040204020203" pitchFamily="34" charset="0"/>
              </a:rPr>
              <a:t> </a:t>
            </a:r>
            <a:r>
              <a:rPr lang="es-419" b="0" dirty="0" err="1">
                <a:latin typeface="Segoe UI Semibold" panose="020B0702040204020203" pitchFamily="34" charset="0"/>
              </a:rPr>
              <a:t>Grid</a:t>
            </a:r>
            <a:r>
              <a:rPr lang="es-419" b="0" dirty="0">
                <a:latin typeface="Segoe UI Semibold" panose="020B0702040204020203" pitchFamily="34" charset="0"/>
              </a:rPr>
              <a:t> + Azure </a:t>
            </a:r>
            <a:r>
              <a:rPr lang="es-419" b="0" dirty="0" err="1">
                <a:latin typeface="Segoe UI Semibold" panose="020B0702040204020203" pitchFamily="34" charset="0"/>
              </a:rPr>
              <a:t>Communication</a:t>
            </a:r>
            <a:r>
              <a:rPr lang="es-419" b="0" dirty="0">
                <a:latin typeface="Segoe UI Semibold" panose="020B0702040204020203" pitchFamily="34" charset="0"/>
              </a:rPr>
              <a:t> </a:t>
            </a:r>
            <a:r>
              <a:rPr lang="es-419" b="0" dirty="0" err="1">
                <a:latin typeface="Segoe UI Semibold" panose="020B0702040204020203" pitchFamily="34" charset="0"/>
              </a:rPr>
              <a:t>Services</a:t>
            </a:r>
            <a:r>
              <a:rPr lang="es-419" b="0" dirty="0">
                <a:latin typeface="Segoe UI Semibold" panose="020B0702040204020203" pitchFamily="34" charset="0"/>
              </a:rPr>
              <a:t> + WhatsApp</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2BB4916E-345E-467C-BB0F-62F6C86C4FAE}"/>
              </a:ext>
            </a:extLst>
          </p:cNvPr>
          <p:cNvSpPr txBox="1"/>
          <p:nvPr/>
        </p:nvSpPr>
        <p:spPr>
          <a:xfrm>
            <a:off x="7818437" y="3454495"/>
            <a:ext cx="41148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aka.ms/</a:t>
            </a:r>
            <a:r>
              <a:rPr lang="en-US" sz="2400" b="1" dirty="0" err="1">
                <a:gradFill>
                  <a:gsLst>
                    <a:gs pos="2917">
                      <a:schemeClr val="tx1"/>
                    </a:gs>
                    <a:gs pos="30000">
                      <a:schemeClr val="tx1"/>
                    </a:gs>
                  </a:gsLst>
                  <a:lin ang="5400000" scaled="0"/>
                </a:gradFill>
              </a:rPr>
              <a:t>eventgridviewer</a:t>
            </a:r>
            <a:endParaRPr lang="en-US" sz="2400" b="1" dirty="0">
              <a:gradFill>
                <a:gsLst>
                  <a:gs pos="2917">
                    <a:schemeClr val="tx1"/>
                  </a:gs>
                  <a:gs pos="30000">
                    <a:schemeClr val="tx1"/>
                  </a:gs>
                </a:gsLst>
                <a:lin ang="5400000" scaled="0"/>
              </a:gradFill>
            </a:endParaRPr>
          </a:p>
        </p:txBody>
      </p:sp>
      <p:pic>
        <p:nvPicPr>
          <p:cNvPr id="10" name="Picture 9">
            <a:extLst>
              <a:ext uri="{FF2B5EF4-FFF2-40B4-BE49-F238E27FC236}">
                <a16:creationId xmlns:a16="http://schemas.microsoft.com/office/drawing/2014/main" id="{14F18B04-D54A-40E2-BD0D-DBAFEA7F0D20}"/>
              </a:ext>
            </a:extLst>
          </p:cNvPr>
          <p:cNvPicPr>
            <a:picLocks noChangeAspect="1"/>
          </p:cNvPicPr>
          <p:nvPr/>
        </p:nvPicPr>
        <p:blipFill>
          <a:blip r:embed="rId2"/>
          <a:stretch>
            <a:fillRect/>
          </a:stretch>
        </p:blipFill>
        <p:spPr>
          <a:xfrm>
            <a:off x="350838" y="1190847"/>
            <a:ext cx="7239410" cy="5155160"/>
          </a:xfrm>
          <a:prstGeom prst="rect">
            <a:avLst/>
          </a:prstGeom>
        </p:spPr>
      </p:pic>
    </p:spTree>
    <p:extLst>
      <p:ext uri="{BB962C8B-B14F-4D97-AF65-F5344CB8AC3E}">
        <p14:creationId xmlns:p14="http://schemas.microsoft.com/office/powerpoint/2010/main" val="298796945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Implementación</a:t>
            </a:r>
            <a:endParaRPr lang="en-US" b="0" dirty="0">
              <a:latin typeface="Segoe UI Semibold" panose="020B0702040204020203" pitchFamily="34" charset="0"/>
            </a:endParaRPr>
          </a:p>
        </p:txBody>
      </p:sp>
      <p:pic>
        <p:nvPicPr>
          <p:cNvPr id="4" name="Picture 3">
            <a:extLst>
              <a:ext uri="{FF2B5EF4-FFF2-40B4-BE49-F238E27FC236}">
                <a16:creationId xmlns:a16="http://schemas.microsoft.com/office/drawing/2014/main" id="{90D0E651-2A0A-4E8D-AFCA-1C105D6B3680}"/>
              </a:ext>
            </a:extLst>
          </p:cNvPr>
          <p:cNvPicPr>
            <a:picLocks noChangeAspect="1"/>
          </p:cNvPicPr>
          <p:nvPr/>
        </p:nvPicPr>
        <p:blipFill>
          <a:blip r:embed="rId2"/>
          <a:stretch>
            <a:fillRect/>
          </a:stretch>
        </p:blipFill>
        <p:spPr>
          <a:xfrm>
            <a:off x="5494337" y="52723"/>
            <a:ext cx="6896698" cy="6889077"/>
          </a:xfrm>
          <a:prstGeom prst="rect">
            <a:avLst/>
          </a:prstGeom>
        </p:spPr>
      </p:pic>
    </p:spTree>
    <p:extLst>
      <p:ext uri="{BB962C8B-B14F-4D97-AF65-F5344CB8AC3E}">
        <p14:creationId xmlns:p14="http://schemas.microsoft.com/office/powerpoint/2010/main" val="22909835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Resultado de la implementación</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DA27C190-8B56-40ED-8A89-9ADEEF2A2998}"/>
              </a:ext>
            </a:extLst>
          </p:cNvPr>
          <p:cNvPicPr>
            <a:picLocks noChangeAspect="1"/>
          </p:cNvPicPr>
          <p:nvPr/>
        </p:nvPicPr>
        <p:blipFill>
          <a:blip r:embed="rId2"/>
          <a:stretch>
            <a:fillRect/>
          </a:stretch>
        </p:blipFill>
        <p:spPr>
          <a:xfrm>
            <a:off x="198437" y="1243363"/>
            <a:ext cx="8725656" cy="3482642"/>
          </a:xfrm>
          <a:prstGeom prst="rect">
            <a:avLst/>
          </a:prstGeom>
        </p:spPr>
      </p:pic>
      <p:pic>
        <p:nvPicPr>
          <p:cNvPr id="6" name="Picture 5">
            <a:extLst>
              <a:ext uri="{FF2B5EF4-FFF2-40B4-BE49-F238E27FC236}">
                <a16:creationId xmlns:a16="http://schemas.microsoft.com/office/drawing/2014/main" id="{76A38D90-1BD8-4DE3-B585-ACB55CFE1000}"/>
              </a:ext>
            </a:extLst>
          </p:cNvPr>
          <p:cNvPicPr>
            <a:picLocks noChangeAspect="1"/>
          </p:cNvPicPr>
          <p:nvPr/>
        </p:nvPicPr>
        <p:blipFill>
          <a:blip r:embed="rId3"/>
          <a:stretch>
            <a:fillRect/>
          </a:stretch>
        </p:blipFill>
        <p:spPr>
          <a:xfrm>
            <a:off x="8245932" y="4406566"/>
            <a:ext cx="3977985" cy="1546994"/>
          </a:xfrm>
          <a:prstGeom prst="rect">
            <a:avLst/>
          </a:prstGeom>
        </p:spPr>
      </p:pic>
    </p:spTree>
    <p:extLst>
      <p:ext uri="{BB962C8B-B14F-4D97-AF65-F5344CB8AC3E}">
        <p14:creationId xmlns:p14="http://schemas.microsoft.com/office/powerpoint/2010/main" val="42056489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Azure </a:t>
            </a:r>
            <a:r>
              <a:rPr lang="es-419" b="0" dirty="0" err="1">
                <a:latin typeface="Segoe UI Semibold" panose="020B0702040204020203" pitchFamily="34" charset="0"/>
              </a:rPr>
              <a:t>Communication</a:t>
            </a:r>
            <a:r>
              <a:rPr lang="es-419" b="0" dirty="0">
                <a:latin typeface="Segoe UI Semibold" panose="020B0702040204020203" pitchFamily="34" charset="0"/>
              </a:rPr>
              <a:t> </a:t>
            </a:r>
            <a:r>
              <a:rPr lang="es-419" b="0" dirty="0" err="1">
                <a:latin typeface="Segoe UI Semibold" panose="020B0702040204020203" pitchFamily="34" charset="0"/>
              </a:rPr>
              <a:t>Services</a:t>
            </a:r>
            <a:r>
              <a:rPr lang="es-419" b="0" dirty="0">
                <a:latin typeface="Segoe UI Semibold" panose="020B0702040204020203" pitchFamily="34" charset="0"/>
              </a:rPr>
              <a:t> - Eventos</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1C710E7A-EAC7-4376-80A9-BDFD11D009AB}"/>
              </a:ext>
            </a:extLst>
          </p:cNvPr>
          <p:cNvPicPr>
            <a:picLocks noChangeAspect="1"/>
          </p:cNvPicPr>
          <p:nvPr/>
        </p:nvPicPr>
        <p:blipFill>
          <a:blip r:embed="rId2"/>
          <a:stretch>
            <a:fillRect/>
          </a:stretch>
        </p:blipFill>
        <p:spPr>
          <a:xfrm>
            <a:off x="2575718" y="1885346"/>
            <a:ext cx="7437437" cy="3223832"/>
          </a:xfrm>
          <a:prstGeom prst="rect">
            <a:avLst/>
          </a:prstGeom>
        </p:spPr>
      </p:pic>
    </p:spTree>
    <p:extLst>
      <p:ext uri="{BB962C8B-B14F-4D97-AF65-F5344CB8AC3E}">
        <p14:creationId xmlns:p14="http://schemas.microsoft.com/office/powerpoint/2010/main" val="212432155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Creando una suscripción de evento</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8F6BD367-3ACB-4EA1-B2A9-C635F37DDF15}"/>
              </a:ext>
            </a:extLst>
          </p:cNvPr>
          <p:cNvPicPr>
            <a:picLocks noChangeAspect="1"/>
          </p:cNvPicPr>
          <p:nvPr/>
        </p:nvPicPr>
        <p:blipFill>
          <a:blip r:embed="rId2"/>
          <a:stretch>
            <a:fillRect/>
          </a:stretch>
        </p:blipFill>
        <p:spPr>
          <a:xfrm>
            <a:off x="232442" y="813451"/>
            <a:ext cx="5307110" cy="6004143"/>
          </a:xfrm>
          <a:prstGeom prst="rect">
            <a:avLst/>
          </a:prstGeom>
        </p:spPr>
      </p:pic>
      <p:pic>
        <p:nvPicPr>
          <p:cNvPr id="9" name="Picture 8">
            <a:extLst>
              <a:ext uri="{FF2B5EF4-FFF2-40B4-BE49-F238E27FC236}">
                <a16:creationId xmlns:a16="http://schemas.microsoft.com/office/drawing/2014/main" id="{6B2C2519-1474-422E-BC2F-A8F7EE199920}"/>
              </a:ext>
            </a:extLst>
          </p:cNvPr>
          <p:cNvPicPr>
            <a:picLocks noChangeAspect="1"/>
          </p:cNvPicPr>
          <p:nvPr/>
        </p:nvPicPr>
        <p:blipFill>
          <a:blip r:embed="rId3"/>
          <a:stretch>
            <a:fillRect/>
          </a:stretch>
        </p:blipFill>
        <p:spPr>
          <a:xfrm>
            <a:off x="5821442" y="1439862"/>
            <a:ext cx="6416596" cy="2499577"/>
          </a:xfrm>
          <a:prstGeom prst="rect">
            <a:avLst/>
          </a:prstGeom>
        </p:spPr>
      </p:pic>
      <p:pic>
        <p:nvPicPr>
          <p:cNvPr id="5" name="Picture 4">
            <a:extLst>
              <a:ext uri="{FF2B5EF4-FFF2-40B4-BE49-F238E27FC236}">
                <a16:creationId xmlns:a16="http://schemas.microsoft.com/office/drawing/2014/main" id="{B9F60E71-913A-4CAB-A139-027323E88D2F}"/>
              </a:ext>
            </a:extLst>
          </p:cNvPr>
          <p:cNvPicPr>
            <a:picLocks noChangeAspect="1"/>
          </p:cNvPicPr>
          <p:nvPr/>
        </p:nvPicPr>
        <p:blipFill>
          <a:blip r:embed="rId4"/>
          <a:stretch>
            <a:fillRect/>
          </a:stretch>
        </p:blipFill>
        <p:spPr>
          <a:xfrm>
            <a:off x="7139828" y="4914527"/>
            <a:ext cx="4945809" cy="1280271"/>
          </a:xfrm>
          <a:prstGeom prst="rect">
            <a:avLst/>
          </a:prstGeom>
        </p:spPr>
      </p:pic>
      <p:cxnSp>
        <p:nvCxnSpPr>
          <p:cNvPr id="10" name="Straight Arrow Connector 9">
            <a:extLst>
              <a:ext uri="{FF2B5EF4-FFF2-40B4-BE49-F238E27FC236}">
                <a16:creationId xmlns:a16="http://schemas.microsoft.com/office/drawing/2014/main" id="{72933139-AA54-468E-AB56-9E577283135F}"/>
              </a:ext>
            </a:extLst>
          </p:cNvPr>
          <p:cNvCxnSpPr/>
          <p:nvPr/>
        </p:nvCxnSpPr>
        <p:spPr>
          <a:xfrm flipV="1">
            <a:off x="5303837" y="3116262"/>
            <a:ext cx="2819400" cy="198120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BB3CB2F-E7DD-414A-A6AC-1DAC1EB06286}"/>
              </a:ext>
            </a:extLst>
          </p:cNvPr>
          <p:cNvCxnSpPr>
            <a:cxnSpLocks/>
          </p:cNvCxnSpPr>
          <p:nvPr/>
        </p:nvCxnSpPr>
        <p:spPr>
          <a:xfrm flipV="1">
            <a:off x="5151437" y="5926026"/>
            <a:ext cx="2133600" cy="316224"/>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5654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Monitoreando la actividad de los eventos (1)</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28EFB96B-4AE4-4A45-AB8F-416AEED760B9}"/>
              </a:ext>
            </a:extLst>
          </p:cNvPr>
          <p:cNvPicPr>
            <a:picLocks noChangeAspect="1"/>
          </p:cNvPicPr>
          <p:nvPr/>
        </p:nvPicPr>
        <p:blipFill>
          <a:blip r:embed="rId2"/>
          <a:stretch>
            <a:fillRect/>
          </a:stretch>
        </p:blipFill>
        <p:spPr>
          <a:xfrm>
            <a:off x="1493838" y="1185600"/>
            <a:ext cx="8458200" cy="5162981"/>
          </a:xfrm>
          <a:prstGeom prst="rect">
            <a:avLst/>
          </a:prstGeom>
        </p:spPr>
      </p:pic>
    </p:spTree>
    <p:extLst>
      <p:ext uri="{BB962C8B-B14F-4D97-AF65-F5344CB8AC3E}">
        <p14:creationId xmlns:p14="http://schemas.microsoft.com/office/powerpoint/2010/main" val="278631408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Monitoreando la actividad de los eventos (2)</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a:extLst>
              <a:ext uri="{FF2B5EF4-FFF2-40B4-BE49-F238E27FC236}">
                <a16:creationId xmlns:a16="http://schemas.microsoft.com/office/drawing/2014/main" id="{141E20DF-7CF0-4815-ABB4-40B3ED571083}"/>
              </a:ext>
            </a:extLst>
          </p:cNvPr>
          <p:cNvPicPr>
            <a:picLocks noChangeAspect="1"/>
          </p:cNvPicPr>
          <p:nvPr/>
        </p:nvPicPr>
        <p:blipFill>
          <a:blip r:embed="rId2"/>
          <a:stretch>
            <a:fillRect/>
          </a:stretch>
        </p:blipFill>
        <p:spPr>
          <a:xfrm>
            <a:off x="1825084" y="1301244"/>
            <a:ext cx="8786305" cy="5091618"/>
          </a:xfrm>
          <a:prstGeom prst="rect">
            <a:avLst/>
          </a:prstGeom>
        </p:spPr>
      </p:pic>
    </p:spTree>
    <p:extLst>
      <p:ext uri="{BB962C8B-B14F-4D97-AF65-F5344CB8AC3E}">
        <p14:creationId xmlns:p14="http://schemas.microsoft.com/office/powerpoint/2010/main" val="7092419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Recibiendo mensaje del usuario (texto)</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0CBC6001-0B6A-45B7-909A-92C3F28DA246}"/>
              </a:ext>
            </a:extLst>
          </p:cNvPr>
          <p:cNvPicPr>
            <a:picLocks noChangeAspect="1"/>
          </p:cNvPicPr>
          <p:nvPr/>
        </p:nvPicPr>
        <p:blipFill>
          <a:blip r:embed="rId2"/>
          <a:stretch>
            <a:fillRect/>
          </a:stretch>
        </p:blipFill>
        <p:spPr>
          <a:xfrm>
            <a:off x="-5890" y="883270"/>
            <a:ext cx="10110327" cy="5934323"/>
          </a:xfrm>
          <a:prstGeom prst="rect">
            <a:avLst/>
          </a:prstGeom>
        </p:spPr>
      </p:pic>
      <p:pic>
        <p:nvPicPr>
          <p:cNvPr id="12" name="Picture 11">
            <a:extLst>
              <a:ext uri="{FF2B5EF4-FFF2-40B4-BE49-F238E27FC236}">
                <a16:creationId xmlns:a16="http://schemas.microsoft.com/office/drawing/2014/main" id="{F87238CF-7245-4E81-B9F2-E1409DEF9362}"/>
              </a:ext>
            </a:extLst>
          </p:cNvPr>
          <p:cNvPicPr>
            <a:picLocks noChangeAspect="1"/>
          </p:cNvPicPr>
          <p:nvPr/>
        </p:nvPicPr>
        <p:blipFill rotWithShape="1">
          <a:blip r:embed="rId3"/>
          <a:srcRect t="49655"/>
          <a:stretch/>
        </p:blipFill>
        <p:spPr>
          <a:xfrm>
            <a:off x="8809037" y="3144989"/>
            <a:ext cx="3314650" cy="3521409"/>
          </a:xfrm>
          <a:prstGeom prst="rect">
            <a:avLst/>
          </a:prstGeom>
        </p:spPr>
      </p:pic>
    </p:spTree>
    <p:extLst>
      <p:ext uri="{BB962C8B-B14F-4D97-AF65-F5344CB8AC3E}">
        <p14:creationId xmlns:p14="http://schemas.microsoft.com/office/powerpoint/2010/main" val="12735626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Casos de uso</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a:extLst>
              <a:ext uri="{FF2B5EF4-FFF2-40B4-BE49-F238E27FC236}">
                <a16:creationId xmlns:a16="http://schemas.microsoft.com/office/drawing/2014/main" id="{1A8A25EF-6D95-4E63-822E-C6C7A2C6E547}"/>
              </a:ext>
            </a:extLst>
          </p:cNvPr>
          <p:cNvPicPr>
            <a:picLocks noChangeAspect="1"/>
          </p:cNvPicPr>
          <p:nvPr/>
        </p:nvPicPr>
        <p:blipFill>
          <a:blip r:embed="rId3"/>
          <a:stretch>
            <a:fillRect/>
          </a:stretch>
        </p:blipFill>
        <p:spPr>
          <a:xfrm>
            <a:off x="198438" y="1170526"/>
            <a:ext cx="8458200" cy="5016154"/>
          </a:xfrm>
          <a:prstGeom prst="rect">
            <a:avLst/>
          </a:prstGeom>
        </p:spPr>
      </p:pic>
      <p:pic>
        <p:nvPicPr>
          <p:cNvPr id="10" name="Picture 9">
            <a:extLst>
              <a:ext uri="{FF2B5EF4-FFF2-40B4-BE49-F238E27FC236}">
                <a16:creationId xmlns:a16="http://schemas.microsoft.com/office/drawing/2014/main" id="{1ED98E05-0A69-4C20-AD97-3E3B92AC3DBB}"/>
              </a:ext>
            </a:extLst>
          </p:cNvPr>
          <p:cNvPicPr>
            <a:picLocks noChangeAspect="1"/>
          </p:cNvPicPr>
          <p:nvPr/>
        </p:nvPicPr>
        <p:blipFill>
          <a:blip r:embed="rId4"/>
          <a:stretch>
            <a:fillRect/>
          </a:stretch>
        </p:blipFill>
        <p:spPr>
          <a:xfrm>
            <a:off x="9650981" y="1363661"/>
            <a:ext cx="2406281" cy="4889507"/>
          </a:xfrm>
          <a:prstGeom prst="rect">
            <a:avLst/>
          </a:prstGeom>
        </p:spPr>
      </p:pic>
    </p:spTree>
    <p:extLst>
      <p:ext uri="{BB962C8B-B14F-4D97-AF65-F5344CB8AC3E}">
        <p14:creationId xmlns:p14="http://schemas.microsoft.com/office/powerpoint/2010/main" val="16806360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Recibiendo mensaje del usuario (imagen)</a:t>
            </a:r>
            <a:endParaRPr lang="en-US" b="0" dirty="0">
              <a:latin typeface="Segoe UI Semibold" panose="020B0702040204020203" pitchFamily="34" charset="0"/>
            </a:endParaRPr>
          </a:p>
        </p:txBody>
      </p:sp>
      <p:pic>
        <p:nvPicPr>
          <p:cNvPr id="4" name="Picture 3">
            <a:extLst>
              <a:ext uri="{FF2B5EF4-FFF2-40B4-BE49-F238E27FC236}">
                <a16:creationId xmlns:a16="http://schemas.microsoft.com/office/drawing/2014/main" id="{D31660BF-67C2-4D15-8283-11BD2BE34DB6}"/>
              </a:ext>
            </a:extLst>
          </p:cNvPr>
          <p:cNvPicPr>
            <a:picLocks noChangeAspect="1"/>
          </p:cNvPicPr>
          <p:nvPr/>
        </p:nvPicPr>
        <p:blipFill rotWithShape="1">
          <a:blip r:embed="rId2"/>
          <a:srcRect t="33390"/>
          <a:stretch/>
        </p:blipFill>
        <p:spPr>
          <a:xfrm>
            <a:off x="176295" y="1287461"/>
            <a:ext cx="12061742" cy="4880781"/>
          </a:xfrm>
          <a:prstGeom prst="rect">
            <a:avLst/>
          </a:prstGeom>
        </p:spPr>
      </p:pic>
      <p:pic>
        <p:nvPicPr>
          <p:cNvPr id="9" name="Picture 8">
            <a:extLst>
              <a:ext uri="{FF2B5EF4-FFF2-40B4-BE49-F238E27FC236}">
                <a16:creationId xmlns:a16="http://schemas.microsoft.com/office/drawing/2014/main" id="{8CC261E0-2657-4310-BDF6-4A4845072278}"/>
              </a:ext>
            </a:extLst>
          </p:cNvPr>
          <p:cNvPicPr>
            <a:picLocks noChangeAspect="1"/>
          </p:cNvPicPr>
          <p:nvPr/>
        </p:nvPicPr>
        <p:blipFill rotWithShape="1">
          <a:blip r:embed="rId3"/>
          <a:srcRect t="49655"/>
          <a:stretch/>
        </p:blipFill>
        <p:spPr>
          <a:xfrm>
            <a:off x="8809037" y="3144989"/>
            <a:ext cx="3314650" cy="3521409"/>
          </a:xfrm>
          <a:prstGeom prst="rect">
            <a:avLst/>
          </a:prstGeom>
        </p:spPr>
      </p:pic>
    </p:spTree>
    <p:extLst>
      <p:ext uri="{BB962C8B-B14F-4D97-AF65-F5344CB8AC3E}">
        <p14:creationId xmlns:p14="http://schemas.microsoft.com/office/powerpoint/2010/main" val="76698005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123A9-B5C7-205D-8366-17C01BF3B229}"/>
              </a:ext>
            </a:extLst>
          </p:cNvPr>
          <p:cNvSpPr>
            <a:spLocks noGrp="1"/>
          </p:cNvSpPr>
          <p:nvPr>
            <p:ph type="body" sz="quarter" idx="13"/>
          </p:nvPr>
        </p:nvSpPr>
        <p:spPr>
          <a:xfrm>
            <a:off x="554990" y="3954780"/>
            <a:ext cx="9363061" cy="1107996"/>
          </a:xfrm>
        </p:spPr>
        <p:txBody>
          <a:bodyPr/>
          <a:lstStyle/>
          <a:p>
            <a:r>
              <a:rPr lang="es-EC" dirty="0"/>
              <a:t>Leyendo (analizando) mensajes enviados por el usuario</a:t>
            </a:r>
            <a:endParaRPr lang="en-US" dirty="0"/>
          </a:p>
        </p:txBody>
      </p:sp>
      <p:sp>
        <p:nvSpPr>
          <p:cNvPr id="3" name="Title 2">
            <a:extLst>
              <a:ext uri="{FF2B5EF4-FFF2-40B4-BE49-F238E27FC236}">
                <a16:creationId xmlns:a16="http://schemas.microsoft.com/office/drawing/2014/main" id="{7F09974F-AA93-FACE-5169-D4037FEBEB0C}"/>
              </a:ext>
            </a:extLst>
          </p:cNvPr>
          <p:cNvSpPr>
            <a:spLocks noGrp="1"/>
          </p:cNvSpPr>
          <p:nvPr>
            <p:ph type="title"/>
          </p:nvPr>
        </p:nvSpPr>
        <p:spPr/>
        <p:txBody>
          <a:bodyPr/>
          <a:lstStyle/>
          <a:p>
            <a:r>
              <a:rPr lang="es-EC" sz="5400" dirty="0">
                <a:solidFill>
                  <a:srgbClr val="00034D"/>
                </a:solidFill>
                <a:latin typeface="Segoe UI Semibold" panose="020B0702040204020203" pitchFamily="34" charset="0"/>
                <a:cs typeface="Segoe UI Semibold" panose="020B0702040204020203" pitchFamily="34" charset="0"/>
              </a:rPr>
              <a:t>Demo #7</a:t>
            </a:r>
            <a:endParaRPr lang="en-US" sz="5400" dirty="0">
              <a:solidFill>
                <a:srgbClr val="00034D"/>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634458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Creando un proyecto de Azure </a:t>
            </a:r>
            <a:r>
              <a:rPr lang="es-419" b="0" dirty="0" err="1">
                <a:latin typeface="Segoe UI Semibold" panose="020B0702040204020203" pitchFamily="34" charset="0"/>
              </a:rPr>
              <a:t>Functions</a:t>
            </a:r>
            <a:endParaRPr lang="en-US" b="0" dirty="0">
              <a:latin typeface="Segoe UI Semibold" panose="020B0702040204020203" pitchFamily="34" charset="0"/>
            </a:endParaRPr>
          </a:p>
        </p:txBody>
      </p:sp>
      <p:pic>
        <p:nvPicPr>
          <p:cNvPr id="5" name="Picture 4">
            <a:extLst>
              <a:ext uri="{FF2B5EF4-FFF2-40B4-BE49-F238E27FC236}">
                <a16:creationId xmlns:a16="http://schemas.microsoft.com/office/drawing/2014/main" id="{A6DD5E41-339A-421D-901D-8B0FDFB530D7}"/>
              </a:ext>
            </a:extLst>
          </p:cNvPr>
          <p:cNvPicPr>
            <a:picLocks noChangeAspect="1"/>
          </p:cNvPicPr>
          <p:nvPr/>
        </p:nvPicPr>
        <p:blipFill>
          <a:blip r:embed="rId2"/>
          <a:stretch>
            <a:fillRect/>
          </a:stretch>
        </p:blipFill>
        <p:spPr>
          <a:xfrm>
            <a:off x="1695574" y="1229828"/>
            <a:ext cx="9045324" cy="2286000"/>
          </a:xfrm>
          <a:prstGeom prst="rect">
            <a:avLst/>
          </a:prstGeom>
        </p:spPr>
      </p:pic>
      <p:pic>
        <p:nvPicPr>
          <p:cNvPr id="7" name="Picture 6">
            <a:extLst>
              <a:ext uri="{FF2B5EF4-FFF2-40B4-BE49-F238E27FC236}">
                <a16:creationId xmlns:a16="http://schemas.microsoft.com/office/drawing/2014/main" id="{058DDFB1-E1C3-41E3-B1B3-7B603F312F19}"/>
              </a:ext>
            </a:extLst>
          </p:cNvPr>
          <p:cNvPicPr>
            <a:picLocks noChangeAspect="1"/>
          </p:cNvPicPr>
          <p:nvPr/>
        </p:nvPicPr>
        <p:blipFill>
          <a:blip r:embed="rId3"/>
          <a:stretch>
            <a:fillRect/>
          </a:stretch>
        </p:blipFill>
        <p:spPr>
          <a:xfrm>
            <a:off x="3203574" y="3632222"/>
            <a:ext cx="6029325" cy="3077381"/>
          </a:xfrm>
          <a:prstGeom prst="rect">
            <a:avLst/>
          </a:prstGeom>
        </p:spPr>
      </p:pic>
    </p:spTree>
    <p:extLst>
      <p:ext uri="{BB962C8B-B14F-4D97-AF65-F5344CB8AC3E}">
        <p14:creationId xmlns:p14="http://schemas.microsoft.com/office/powerpoint/2010/main" val="384887711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09974F-AA93-FACE-5169-D4037FEBEB0C}"/>
              </a:ext>
            </a:extLst>
          </p:cNvPr>
          <p:cNvSpPr>
            <a:spLocks noGrp="1"/>
          </p:cNvSpPr>
          <p:nvPr>
            <p:ph type="title"/>
          </p:nvPr>
        </p:nvSpPr>
        <p:spPr/>
        <p:txBody>
          <a:bodyPr/>
          <a:lstStyle/>
          <a:p>
            <a:r>
              <a:rPr lang="es-EC" sz="5400" dirty="0">
                <a:solidFill>
                  <a:srgbClr val="00034D"/>
                </a:solidFill>
                <a:latin typeface="Segoe UI Semibold" panose="020B0702040204020203" pitchFamily="34" charset="0"/>
                <a:cs typeface="Segoe UI Semibold" panose="020B0702040204020203" pitchFamily="34" charset="0"/>
              </a:rPr>
              <a:t>Q &amp; A</a:t>
            </a:r>
            <a:endParaRPr lang="en-US" sz="5400" dirty="0">
              <a:solidFill>
                <a:srgbClr val="00034D"/>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699505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3675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F3DC8-9966-EEAE-EBF3-06747BC43BA2}"/>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Casos de uso</a:t>
            </a:r>
            <a:endParaRPr lang="en-US" b="0" dirty="0">
              <a:latin typeface="Segoe UI Semibold" panose="020B0702040204020203" pitchFamily="34" charset="0"/>
            </a:endParaRPr>
          </a:p>
        </p:txBody>
      </p:sp>
      <p:sp>
        <p:nvSpPr>
          <p:cNvPr id="7" name="TextBox 6">
            <a:extLst>
              <a:ext uri="{FF2B5EF4-FFF2-40B4-BE49-F238E27FC236}">
                <a16:creationId xmlns:a16="http://schemas.microsoft.com/office/drawing/2014/main" id="{0AABFAD8-5E7F-4728-A6E7-D87C0BBFBB1F}"/>
              </a:ext>
            </a:extLst>
          </p:cNvPr>
          <p:cNvSpPr txBox="1"/>
          <p:nvPr/>
        </p:nvSpPr>
        <p:spPr>
          <a:xfrm>
            <a:off x="503237" y="6392862"/>
            <a:ext cx="11582400" cy="424732"/>
          </a:xfrm>
          <a:prstGeom prst="rect">
            <a:avLst/>
          </a:prstGeom>
          <a:noFill/>
        </p:spPr>
        <p:txBody>
          <a:bodyPr wrap="square">
            <a:spAutoFit/>
          </a:bodyPr>
          <a:lstStyle/>
          <a:p>
            <a:pPr marL="0" marR="0" lvl="0" indent="0" algn="just"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#GlobalAzure			</a:t>
            </a:r>
            <a:r>
              <a:rPr kumimoji="0" lang="en-US"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@VirtualDEVShow		@MicrosoftUCuenca</a:t>
            </a:r>
            <a:endParaRPr kumimoji="0" lang="es-EC" sz="2400" b="0"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pic>
        <p:nvPicPr>
          <p:cNvPr id="12" name="Picture 11">
            <a:extLst>
              <a:ext uri="{FF2B5EF4-FFF2-40B4-BE49-F238E27FC236}">
                <a16:creationId xmlns:a16="http://schemas.microsoft.com/office/drawing/2014/main" id="{75FF7AE7-A863-404C-B5E9-1747C35115CF}"/>
              </a:ext>
            </a:extLst>
          </p:cNvPr>
          <p:cNvPicPr>
            <a:picLocks noChangeAspect="1"/>
          </p:cNvPicPr>
          <p:nvPr/>
        </p:nvPicPr>
        <p:blipFill>
          <a:blip r:embed="rId3"/>
          <a:stretch>
            <a:fillRect/>
          </a:stretch>
        </p:blipFill>
        <p:spPr>
          <a:xfrm>
            <a:off x="1417637" y="1184906"/>
            <a:ext cx="9158287" cy="5207956"/>
          </a:xfrm>
          <a:prstGeom prst="rect">
            <a:avLst/>
          </a:prstGeom>
        </p:spPr>
      </p:pic>
    </p:spTree>
    <p:extLst>
      <p:ext uri="{BB962C8B-B14F-4D97-AF65-F5344CB8AC3E}">
        <p14:creationId xmlns:p14="http://schemas.microsoft.com/office/powerpoint/2010/main" val="30093153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1FCCA8-4CEA-463F-A6EB-898D454C6276}"/>
              </a:ext>
            </a:extLst>
          </p:cNvPr>
          <p:cNvPicPr>
            <a:picLocks noChangeAspect="1"/>
          </p:cNvPicPr>
          <p:nvPr/>
        </p:nvPicPr>
        <p:blipFill>
          <a:blip r:embed="rId2"/>
          <a:stretch>
            <a:fillRect/>
          </a:stretch>
        </p:blipFill>
        <p:spPr>
          <a:xfrm>
            <a:off x="2293937" y="1211262"/>
            <a:ext cx="7848600" cy="5451091"/>
          </a:xfrm>
          <a:prstGeom prst="rect">
            <a:avLst/>
          </a:prstGeom>
        </p:spPr>
      </p:pic>
      <p:sp>
        <p:nvSpPr>
          <p:cNvPr id="7" name="Title 2">
            <a:extLst>
              <a:ext uri="{FF2B5EF4-FFF2-40B4-BE49-F238E27FC236}">
                <a16:creationId xmlns:a16="http://schemas.microsoft.com/office/drawing/2014/main" id="{6F221521-AE99-41BC-B2DC-6D42548FA013}"/>
              </a:ext>
            </a:extLst>
          </p:cNvPr>
          <p:cNvSpPr>
            <a:spLocks noGrp="1"/>
          </p:cNvSpPr>
          <p:nvPr>
            <p:ph type="title"/>
          </p:nvPr>
        </p:nvSpPr>
        <p:spPr>
          <a:xfrm>
            <a:off x="198437" y="296862"/>
            <a:ext cx="10591800" cy="492443"/>
          </a:xfrm>
        </p:spPr>
        <p:txBody>
          <a:bodyPr/>
          <a:lstStyle/>
          <a:p>
            <a:r>
              <a:rPr lang="es-419" b="0" dirty="0">
                <a:latin typeface="Segoe UI Semibold" panose="020B0702040204020203" pitchFamily="34" charset="0"/>
              </a:rPr>
              <a:t>Azure </a:t>
            </a:r>
            <a:r>
              <a:rPr lang="es-419" b="0" dirty="0" err="1">
                <a:latin typeface="Segoe UI Semibold" panose="020B0702040204020203" pitchFamily="34" charset="0"/>
              </a:rPr>
              <a:t>Communication</a:t>
            </a:r>
            <a:r>
              <a:rPr lang="es-419" b="0" dirty="0">
                <a:latin typeface="Segoe UI Semibold" panose="020B0702040204020203" pitchFamily="34" charset="0"/>
              </a:rPr>
              <a:t> </a:t>
            </a:r>
            <a:r>
              <a:rPr lang="es-419" b="0" dirty="0" err="1">
                <a:latin typeface="Segoe UI Semibold" panose="020B0702040204020203" pitchFamily="34" charset="0"/>
              </a:rPr>
              <a:t>Services</a:t>
            </a:r>
            <a:r>
              <a:rPr lang="es-419" b="0" dirty="0">
                <a:latin typeface="Segoe UI Semibold" panose="020B0702040204020203" pitchFamily="34" charset="0"/>
              </a:rPr>
              <a:t> en tu sistema</a:t>
            </a:r>
            <a:endParaRPr lang="en-US" b="0" dirty="0">
              <a:latin typeface="Segoe UI Semibold" panose="020B0702040204020203" pitchFamily="34" charset="0"/>
            </a:endParaRPr>
          </a:p>
        </p:txBody>
      </p:sp>
    </p:spTree>
    <p:extLst>
      <p:ext uri="{BB962C8B-B14F-4D97-AF65-F5344CB8AC3E}">
        <p14:creationId xmlns:p14="http://schemas.microsoft.com/office/powerpoint/2010/main" val="30394691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123A9-B5C7-205D-8366-17C01BF3B229}"/>
              </a:ext>
            </a:extLst>
          </p:cNvPr>
          <p:cNvSpPr>
            <a:spLocks noGrp="1"/>
          </p:cNvSpPr>
          <p:nvPr>
            <p:ph type="body" sz="quarter" idx="13"/>
          </p:nvPr>
        </p:nvSpPr>
        <p:spPr>
          <a:xfrm>
            <a:off x="554990" y="3954780"/>
            <a:ext cx="9363061" cy="1107996"/>
          </a:xfrm>
        </p:spPr>
        <p:txBody>
          <a:bodyPr/>
          <a:lstStyle/>
          <a:p>
            <a:r>
              <a:rPr lang="es-EC" dirty="0"/>
              <a:t>Creando un recurso de Azure </a:t>
            </a:r>
            <a:r>
              <a:rPr lang="es-EC" dirty="0" err="1"/>
              <a:t>Communication</a:t>
            </a:r>
            <a:r>
              <a:rPr lang="es-EC" dirty="0"/>
              <a:t> </a:t>
            </a:r>
            <a:r>
              <a:rPr lang="es-EC" dirty="0" err="1"/>
              <a:t>Services</a:t>
            </a:r>
            <a:endParaRPr lang="en-US" dirty="0"/>
          </a:p>
        </p:txBody>
      </p:sp>
      <p:sp>
        <p:nvSpPr>
          <p:cNvPr id="3" name="Title 2">
            <a:extLst>
              <a:ext uri="{FF2B5EF4-FFF2-40B4-BE49-F238E27FC236}">
                <a16:creationId xmlns:a16="http://schemas.microsoft.com/office/drawing/2014/main" id="{7F09974F-AA93-FACE-5169-D4037FEBEB0C}"/>
              </a:ext>
            </a:extLst>
          </p:cNvPr>
          <p:cNvSpPr>
            <a:spLocks noGrp="1"/>
          </p:cNvSpPr>
          <p:nvPr>
            <p:ph type="title"/>
          </p:nvPr>
        </p:nvSpPr>
        <p:spPr/>
        <p:txBody>
          <a:bodyPr/>
          <a:lstStyle/>
          <a:p>
            <a:r>
              <a:rPr lang="es-EC" sz="5400" dirty="0">
                <a:solidFill>
                  <a:srgbClr val="00034D"/>
                </a:solidFill>
                <a:latin typeface="Segoe UI Semibold" panose="020B0702040204020203" pitchFamily="34" charset="0"/>
                <a:cs typeface="Segoe UI Semibold" panose="020B0702040204020203" pitchFamily="34" charset="0"/>
              </a:rPr>
              <a:t>Demo #1 </a:t>
            </a:r>
            <a:endParaRPr lang="en-US" sz="5400" dirty="0">
              <a:solidFill>
                <a:srgbClr val="00034D"/>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5127152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2240</Words>
  <Application>Microsoft Office PowerPoint</Application>
  <PresentationFormat>Custom</PresentationFormat>
  <Paragraphs>220</Paragraphs>
  <Slides>64</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-apple-system</vt:lpstr>
      <vt:lpstr>Arial</vt:lpstr>
      <vt:lpstr>Arial</vt:lpstr>
      <vt:lpstr>Calibri</vt:lpstr>
      <vt:lpstr>Gotham</vt:lpstr>
      <vt:lpstr>Nunito Sans</vt:lpstr>
      <vt:lpstr>Segoe UI</vt:lpstr>
      <vt:lpstr>Segoe UI Light</vt:lpstr>
      <vt:lpstr>Segoe UI Semibold</vt:lpstr>
      <vt:lpstr>Connect_2016_Template_Light</vt:lpstr>
      <vt:lpstr>PowerPoint Presentation</vt:lpstr>
      <vt:lpstr>Integración de mensajería WhatsApp en nuestras apps con Azure Communication Services</vt:lpstr>
      <vt:lpstr>Azure Communication Services</vt:lpstr>
      <vt:lpstr>Algunas capacidades</vt:lpstr>
      <vt:lpstr>UI Library</vt:lpstr>
      <vt:lpstr>Casos de uso</vt:lpstr>
      <vt:lpstr>Casos de uso</vt:lpstr>
      <vt:lpstr>Azure Communication Services en tu sistema</vt:lpstr>
      <vt:lpstr>Demo #1 </vt:lpstr>
      <vt:lpstr>Creando un recurso en Azure</vt:lpstr>
      <vt:lpstr>Mensajería avanzada - WhatsApp</vt:lpstr>
      <vt:lpstr>Demo #2 </vt:lpstr>
      <vt:lpstr>Probando la conexión</vt:lpstr>
      <vt:lpstr>Enviando una plantilla al usuario (1)</vt:lpstr>
      <vt:lpstr>Enviando una plantilla al usuario (2)</vt:lpstr>
      <vt:lpstr>Enviando un mensaje al usuario</vt:lpstr>
      <vt:lpstr>Demo #3 </vt:lpstr>
      <vt:lpstr>Añadiendo un canal (WhatsApp)</vt:lpstr>
      <vt:lpstr>Pre-requisitos para conectarte a un canal de WhatsApp</vt:lpstr>
      <vt:lpstr>Número de teléfono</vt:lpstr>
      <vt:lpstr>Conectar a WhatsApp – Azure (1) </vt:lpstr>
      <vt:lpstr>Conectar a WhatsApp – Facebook (1) </vt:lpstr>
      <vt:lpstr>Conectar a WhatsApp – Facebook (2) </vt:lpstr>
      <vt:lpstr>Conectar a WhatsApp – Facebook (3) </vt:lpstr>
      <vt:lpstr>Conectar a WhatsApp – Facebook (4) </vt:lpstr>
      <vt:lpstr>Conectar a WhatsApp – Facebook (5) </vt:lpstr>
      <vt:lpstr>Conectar a WhatsApp – Facebook (6) </vt:lpstr>
      <vt:lpstr>Conectar a WhatsApp – Azure (2) </vt:lpstr>
      <vt:lpstr>Revisar el estado de la conexión</vt:lpstr>
      <vt:lpstr>Demo #4</vt:lpstr>
      <vt:lpstr>Revisando las plantillas existentes – Azure (1)</vt:lpstr>
      <vt:lpstr>Creando una plantilla de WhatsApp – Facebook (1) </vt:lpstr>
      <vt:lpstr>Creando una plantilla de WhatsApp – Facebook (2) </vt:lpstr>
      <vt:lpstr>Creando una plantilla de WhatsApp – Facebook (3) </vt:lpstr>
      <vt:lpstr>Creando una plantilla de WhatsApp – Facebook (4) </vt:lpstr>
      <vt:lpstr>Creando una plantilla de WhatsApp – Facebook (5) </vt:lpstr>
      <vt:lpstr>Creando una plantilla de WhatsApp – Facebook (6) </vt:lpstr>
      <vt:lpstr>Revisando las plantillas existentes – Azure (2)</vt:lpstr>
      <vt:lpstr>Demo #5</vt:lpstr>
      <vt:lpstr>Iniciando contacto con el usuario desde nuestra app</vt:lpstr>
      <vt:lpstr>Enviando mensaje al usuario desde nuestra app</vt:lpstr>
      <vt:lpstr>Paquete NuGet requerido: Azure.Communication.Messages</vt:lpstr>
      <vt:lpstr>Obteniendo la cadena de conexión</vt:lpstr>
      <vt:lpstr>Obteniendo el identificador de canal</vt:lpstr>
      <vt:lpstr>Añadiendo las constantes a nuestro proyecto</vt:lpstr>
      <vt:lpstr>Clase de Servicio WhatsApp + Azure Communication Services</vt:lpstr>
      <vt:lpstr>Iniciando la conversación con el usuario (envío de template)</vt:lpstr>
      <vt:lpstr>Enviando un mensaje al usuario</vt:lpstr>
      <vt:lpstr>Enviando un elemento Media (imagen ***)</vt:lpstr>
      <vt:lpstr>Demo #6</vt:lpstr>
      <vt:lpstr>Azure Event Grid</vt:lpstr>
      <vt:lpstr>Azure Event Grid + Azure Communication Services + WhatsApp</vt:lpstr>
      <vt:lpstr>Implementación</vt:lpstr>
      <vt:lpstr>Resultado de la implementación</vt:lpstr>
      <vt:lpstr>Azure Communication Services - Eventos</vt:lpstr>
      <vt:lpstr>Creando una suscripción de evento</vt:lpstr>
      <vt:lpstr>Monitoreando la actividad de los eventos (1)</vt:lpstr>
      <vt:lpstr>Monitoreando la actividad de los eventos (2)</vt:lpstr>
      <vt:lpstr>Recibiendo mensaje del usuario (texto)</vt:lpstr>
      <vt:lpstr>Recibiendo mensaje del usuario (imagen)</vt:lpstr>
      <vt:lpstr>Demo #7</vt:lpstr>
      <vt:lpstr>Creando un proyecto de Azure Functions</vt:lpstr>
      <vt:lpstr>Q &amp; 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2024</dc:title>
  <dc:subject/>
  <dc:creator/>
  <cp:keywords/>
  <dc:description/>
  <cp:lastModifiedBy/>
  <cp:revision>2</cp:revision>
  <dcterms:created xsi:type="dcterms:W3CDTF">2016-11-15T00:28:08Z</dcterms:created>
  <dcterms:modified xsi:type="dcterms:W3CDTF">2024-04-17T23:17:51Z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9b4df2-a4ff-4ad6-ad09-55666427b7dd_Enabled">
    <vt:lpwstr>True</vt:lpwstr>
  </property>
  <property fmtid="{D5CDD505-2E9C-101B-9397-08002B2CF9AE}" pid="3" name="MSIP_Label_d39b4df2-a4ff-4ad6-ad09-55666427b7dd_SiteId">
    <vt:lpwstr>f6673b7a-4e0a-44f1-8894-a3e601fc53d9</vt:lpwstr>
  </property>
  <property fmtid="{D5CDD505-2E9C-101B-9397-08002B2CF9AE}" pid="4" name="MSIP_Label_d39b4df2-a4ff-4ad6-ad09-55666427b7dd_Owner">
    <vt:lpwstr>davidj@intelequia.com</vt:lpwstr>
  </property>
  <property fmtid="{D5CDD505-2E9C-101B-9397-08002B2CF9AE}" pid="5" name="MSIP_Label_d39b4df2-a4ff-4ad6-ad09-55666427b7dd_SetDate">
    <vt:lpwstr>2020-04-14T09:58:42.3188909Z</vt:lpwstr>
  </property>
  <property fmtid="{D5CDD505-2E9C-101B-9397-08002B2CF9AE}" pid="6" name="MSIP_Label_d39b4df2-a4ff-4ad6-ad09-55666427b7dd_Name">
    <vt:lpwstr>General</vt:lpwstr>
  </property>
  <property fmtid="{D5CDD505-2E9C-101B-9397-08002B2CF9AE}" pid="7" name="MSIP_Label_d39b4df2-a4ff-4ad6-ad09-55666427b7dd_Application">
    <vt:lpwstr>Microsoft Azure Information Protection</vt:lpwstr>
  </property>
  <property fmtid="{D5CDD505-2E9C-101B-9397-08002B2CF9AE}" pid="8" name="MSIP_Label_d39b4df2-a4ff-4ad6-ad09-55666427b7dd_ActionId">
    <vt:lpwstr>27e947ca-97bb-4448-b67a-7f60e39eec59</vt:lpwstr>
  </property>
  <property fmtid="{D5CDD505-2E9C-101B-9397-08002B2CF9AE}" pid="9" name="MSIP_Label_d39b4df2-a4ff-4ad6-ad09-55666427b7dd_Extended_MSFT_Method">
    <vt:lpwstr>Automatic</vt:lpwstr>
  </property>
  <property fmtid="{D5CDD505-2E9C-101B-9397-08002B2CF9AE}" pid="10" name="Sensitivity">
    <vt:lpwstr>General</vt:lpwstr>
  </property>
</Properties>
</file>